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3"/>
  </p:notesMasterIdLst>
  <p:sldIdLst>
    <p:sldId id="306" r:id="rId2"/>
  </p:sldIdLst>
  <p:sldSz cx="49377600" cy="32918400"/>
  <p:notesSz cx="6858000" cy="9144000"/>
  <p:embeddedFontLst>
    <p:embeddedFont>
      <p:font typeface="Lato" panose="020F0502020204030203" pitchFamily="34" charset="0"/>
      <p:regular r:id="rId4"/>
      <p:bold r:id="rId5"/>
      <p:italic r:id="rId6"/>
      <p:boldItalic r:id="rId7"/>
    </p:embeddedFont>
    <p:embeddedFont>
      <p:font typeface="Lato Black" panose="020F0502020204030203" pitchFamily="34" charset="0"/>
      <p:bold r:id="rId8"/>
      <p:boldItalic r:id="rId9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15552" userDrawn="1">
          <p15:clr>
            <a:srgbClr val="A4A3A4"/>
          </p15:clr>
        </p15:guide>
        <p15:guide id="3" pos="2712" userDrawn="1">
          <p15:clr>
            <a:srgbClr val="A4A3A4"/>
          </p15:clr>
        </p15:guide>
        <p15:guide id="6" orient="horz" pos="1104" userDrawn="1">
          <p15:clr>
            <a:srgbClr val="A4A3A4"/>
          </p15:clr>
        </p15:guide>
        <p15:guide id="7" pos="5304" userDrawn="1">
          <p15:clr>
            <a:srgbClr val="A4A3A4"/>
          </p15:clr>
        </p15:guide>
        <p15:guide id="8" pos="10536" userDrawn="1">
          <p15:clr>
            <a:srgbClr val="5ACBF0"/>
          </p15:clr>
        </p15:guide>
        <p15:guide id="9" pos="7896" userDrawn="1">
          <p15:clr>
            <a:srgbClr val="A4A3A4"/>
          </p15:clr>
        </p15:guide>
        <p15:guide id="10" pos="13104" userDrawn="1">
          <p15:clr>
            <a:srgbClr val="A4A3A4"/>
          </p15:clr>
        </p15:guide>
        <p15:guide id="11" pos="18168" userDrawn="1">
          <p15:clr>
            <a:srgbClr val="A4A3A4"/>
          </p15:clr>
        </p15:guide>
        <p15:guide id="12" pos="20836" userDrawn="1">
          <p15:clr>
            <a:srgbClr val="A4A3A4"/>
          </p15:clr>
        </p15:guide>
        <p15:guide id="13" pos="23328" userDrawn="1">
          <p15:clr>
            <a:srgbClr val="A4A3A4"/>
          </p15:clr>
        </p15:guide>
        <p15:guide id="14" pos="25944" userDrawn="1">
          <p15:clr>
            <a:srgbClr val="A4A3A4"/>
          </p15:clr>
        </p15:guide>
        <p15:guide id="15" pos="28440" userDrawn="1">
          <p15:clr>
            <a:srgbClr val="A4A3A4"/>
          </p15:clr>
        </p15:guide>
        <p15:guide id="16" orient="horz" pos="200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1E3E"/>
    <a:srgbClr val="FBFBFB"/>
    <a:srgbClr val="6B6B6B"/>
    <a:srgbClr val="0D0D0D"/>
    <a:srgbClr val="31092D"/>
    <a:srgbClr val="E1F1F4"/>
    <a:srgbClr val="8DC63F"/>
    <a:srgbClr val="FBE2A3"/>
    <a:srgbClr val="ED1C24"/>
    <a:srgbClr val="2E2E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6374" autoAdjust="0"/>
    <p:restoredTop sz="96357" autoAdjust="0"/>
  </p:normalViewPr>
  <p:slideViewPr>
    <p:cSldViewPr snapToGrid="0" showGuides="1">
      <p:cViewPr varScale="1">
        <p:scale>
          <a:sx n="15" d="100"/>
          <a:sy n="15" d="100"/>
        </p:scale>
        <p:origin x="120" y="1038"/>
      </p:cViewPr>
      <p:guideLst>
        <p:guide pos="15552"/>
        <p:guide pos="2712"/>
        <p:guide orient="horz" pos="1104"/>
        <p:guide pos="5304"/>
        <p:guide pos="10536"/>
        <p:guide pos="7896"/>
        <p:guide pos="13104"/>
        <p:guide pos="18168"/>
        <p:guide pos="20836"/>
        <p:guide pos="23328"/>
        <p:guide pos="25944"/>
        <p:guide pos="28440"/>
        <p:guide orient="horz" pos="200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5.fntdata"/><Relationship Id="rId13" Type="http://schemas.openxmlformats.org/officeDocument/2006/relationships/tableStyles" Target="tableStyles.xml"/><Relationship Id="rId3" Type="http://schemas.openxmlformats.org/officeDocument/2006/relationships/notesMaster" Target="notesMasters/notesMaster1.xml"/><Relationship Id="rId7" Type="http://schemas.openxmlformats.org/officeDocument/2006/relationships/font" Target="fonts/font4.fntdata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3.fntdata"/><Relationship Id="rId11" Type="http://schemas.openxmlformats.org/officeDocument/2006/relationships/viewProps" Target="viewProps.xml"/><Relationship Id="rId5" Type="http://schemas.openxmlformats.org/officeDocument/2006/relationships/font" Target="fonts/font2.fntdata"/><Relationship Id="rId10" Type="http://schemas.openxmlformats.org/officeDocument/2006/relationships/presProps" Target="presProps.xml"/><Relationship Id="rId4" Type="http://schemas.openxmlformats.org/officeDocument/2006/relationships/font" Target="fonts/font1.fntdata"/><Relationship Id="rId9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1CB04D-1C75-43E0-9B64-B7DDAA42BB2C}" type="datetimeFigureOut">
              <a:rPr lang="en-US" smtClean="0"/>
              <a:t>5/8/2024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14425" y="1143000"/>
            <a:ext cx="46291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6C2670-3342-473C-969D-FDFF399F205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17496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6C2670-3342-473C-969D-FDFF399F2050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20038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03320" y="5387342"/>
            <a:ext cx="41970960" cy="11460480"/>
          </a:xfrm>
        </p:spPr>
        <p:txBody>
          <a:bodyPr anchor="b"/>
          <a:lstStyle>
            <a:lvl1pPr algn="ctr">
              <a:defRPr sz="2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172200" y="17289782"/>
            <a:ext cx="37033200" cy="7947658"/>
          </a:xfrm>
        </p:spPr>
        <p:txBody>
          <a:bodyPr/>
          <a:lstStyle>
            <a:lvl1pPr marL="0" indent="0" algn="ctr">
              <a:buNone/>
              <a:defRPr sz="11520"/>
            </a:lvl1pPr>
            <a:lvl2pPr marL="2194560" indent="0" algn="ctr">
              <a:buNone/>
              <a:defRPr sz="9600"/>
            </a:lvl2pPr>
            <a:lvl3pPr marL="4389120" indent="0" algn="ctr">
              <a:buNone/>
              <a:defRPr sz="8640"/>
            </a:lvl3pPr>
            <a:lvl4pPr marL="6583680" indent="0" algn="ctr">
              <a:buNone/>
              <a:defRPr sz="7680"/>
            </a:lvl4pPr>
            <a:lvl5pPr marL="8778240" indent="0" algn="ctr">
              <a:buNone/>
              <a:defRPr sz="7680"/>
            </a:lvl5pPr>
            <a:lvl6pPr marL="10972800" indent="0" algn="ctr">
              <a:buNone/>
              <a:defRPr sz="7680"/>
            </a:lvl6pPr>
            <a:lvl7pPr marL="13167360" indent="0" algn="ctr">
              <a:buNone/>
              <a:defRPr sz="7680"/>
            </a:lvl7pPr>
            <a:lvl8pPr marL="15361920" indent="0" algn="ctr">
              <a:buNone/>
              <a:defRPr sz="7680"/>
            </a:lvl8pPr>
            <a:lvl9pPr marL="17556480" indent="0" algn="ctr">
              <a:buNone/>
              <a:defRPr sz="768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5/8/2024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17559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5/8/2024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36949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5335848" y="1752600"/>
            <a:ext cx="10647045" cy="2789682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394713" y="1752600"/>
            <a:ext cx="31323915" cy="27896822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5/8/2024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25495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5/8/2024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11048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8995" y="8206749"/>
            <a:ext cx="42588180" cy="13693138"/>
          </a:xfrm>
        </p:spPr>
        <p:txBody>
          <a:bodyPr anchor="b"/>
          <a:lstStyle>
            <a:lvl1pPr>
              <a:defRPr sz="2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68995" y="22029429"/>
            <a:ext cx="42588180" cy="7200898"/>
          </a:xfrm>
        </p:spPr>
        <p:txBody>
          <a:bodyPr/>
          <a:lstStyle>
            <a:lvl1pPr marL="0" indent="0">
              <a:buNone/>
              <a:defRPr sz="11520">
                <a:solidFill>
                  <a:schemeClr val="tx1"/>
                </a:solidFill>
              </a:defRPr>
            </a:lvl1pPr>
            <a:lvl2pPr marL="2194560" indent="0">
              <a:buNone/>
              <a:defRPr sz="9600">
                <a:solidFill>
                  <a:schemeClr val="tx1">
                    <a:tint val="75000"/>
                  </a:schemeClr>
                </a:solidFill>
              </a:defRPr>
            </a:lvl2pPr>
            <a:lvl3pPr marL="4389120" indent="0">
              <a:buNone/>
              <a:defRPr sz="8640">
                <a:solidFill>
                  <a:schemeClr val="tx1">
                    <a:tint val="75000"/>
                  </a:schemeClr>
                </a:solidFill>
              </a:defRPr>
            </a:lvl3pPr>
            <a:lvl4pPr marL="658368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4pPr>
            <a:lvl5pPr marL="877824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5pPr>
            <a:lvl6pPr marL="1097280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6pPr>
            <a:lvl7pPr marL="1316736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7pPr>
            <a:lvl8pPr marL="1536192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8pPr>
            <a:lvl9pPr marL="1755648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5/8/2024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53050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94710" y="8763000"/>
            <a:ext cx="20985480" cy="208864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4997410" y="8763000"/>
            <a:ext cx="20985480" cy="208864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5/8/2024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21519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01141" y="1752607"/>
            <a:ext cx="42588180" cy="636270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01147" y="8069582"/>
            <a:ext cx="20889036" cy="3954778"/>
          </a:xfrm>
        </p:spPr>
        <p:txBody>
          <a:bodyPr anchor="b"/>
          <a:lstStyle>
            <a:lvl1pPr marL="0" indent="0">
              <a:buNone/>
              <a:defRPr sz="1152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40" b="1"/>
            </a:lvl3pPr>
            <a:lvl4pPr marL="6583680" indent="0">
              <a:buNone/>
              <a:defRPr sz="7680" b="1"/>
            </a:lvl4pPr>
            <a:lvl5pPr marL="8778240" indent="0">
              <a:buNone/>
              <a:defRPr sz="7680" b="1"/>
            </a:lvl5pPr>
            <a:lvl6pPr marL="10972800" indent="0">
              <a:buNone/>
              <a:defRPr sz="7680" b="1"/>
            </a:lvl6pPr>
            <a:lvl7pPr marL="13167360" indent="0">
              <a:buNone/>
              <a:defRPr sz="7680" b="1"/>
            </a:lvl7pPr>
            <a:lvl8pPr marL="15361920" indent="0">
              <a:buNone/>
              <a:defRPr sz="7680" b="1"/>
            </a:lvl8pPr>
            <a:lvl9pPr marL="17556480" indent="0">
              <a:buNone/>
              <a:defRPr sz="768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01147" y="12024360"/>
            <a:ext cx="20889036" cy="176860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4997413" y="8069582"/>
            <a:ext cx="20991911" cy="3954778"/>
          </a:xfrm>
        </p:spPr>
        <p:txBody>
          <a:bodyPr anchor="b"/>
          <a:lstStyle>
            <a:lvl1pPr marL="0" indent="0">
              <a:buNone/>
              <a:defRPr sz="1152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40" b="1"/>
            </a:lvl3pPr>
            <a:lvl4pPr marL="6583680" indent="0">
              <a:buNone/>
              <a:defRPr sz="7680" b="1"/>
            </a:lvl4pPr>
            <a:lvl5pPr marL="8778240" indent="0">
              <a:buNone/>
              <a:defRPr sz="7680" b="1"/>
            </a:lvl5pPr>
            <a:lvl6pPr marL="10972800" indent="0">
              <a:buNone/>
              <a:defRPr sz="7680" b="1"/>
            </a:lvl6pPr>
            <a:lvl7pPr marL="13167360" indent="0">
              <a:buNone/>
              <a:defRPr sz="7680" b="1"/>
            </a:lvl7pPr>
            <a:lvl8pPr marL="15361920" indent="0">
              <a:buNone/>
              <a:defRPr sz="7680" b="1"/>
            </a:lvl8pPr>
            <a:lvl9pPr marL="17556480" indent="0">
              <a:buNone/>
              <a:defRPr sz="768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4997413" y="12024360"/>
            <a:ext cx="20991911" cy="176860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5/8/2024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83873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5/8/2024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05061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5/8/2024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56585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01142" y="2194560"/>
            <a:ext cx="15925561" cy="7680960"/>
          </a:xfrm>
        </p:spPr>
        <p:txBody>
          <a:bodyPr anchor="b"/>
          <a:lstStyle>
            <a:lvl1pPr>
              <a:defRPr sz="153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991911" y="4739647"/>
            <a:ext cx="24997410" cy="23393400"/>
          </a:xfrm>
        </p:spPr>
        <p:txBody>
          <a:bodyPr/>
          <a:lstStyle>
            <a:lvl1pPr>
              <a:defRPr sz="15360"/>
            </a:lvl1pPr>
            <a:lvl2pPr>
              <a:defRPr sz="13440"/>
            </a:lvl2pPr>
            <a:lvl3pPr>
              <a:defRPr sz="11520"/>
            </a:lvl3pPr>
            <a:lvl4pPr>
              <a:defRPr sz="9600"/>
            </a:lvl4pPr>
            <a:lvl5pPr>
              <a:defRPr sz="9600"/>
            </a:lvl5pPr>
            <a:lvl6pPr>
              <a:defRPr sz="9600"/>
            </a:lvl6pPr>
            <a:lvl7pPr>
              <a:defRPr sz="9600"/>
            </a:lvl7pPr>
            <a:lvl8pPr>
              <a:defRPr sz="9600"/>
            </a:lvl8pPr>
            <a:lvl9pPr>
              <a:defRPr sz="9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01142" y="9875520"/>
            <a:ext cx="15925561" cy="18295622"/>
          </a:xfrm>
        </p:spPr>
        <p:txBody>
          <a:bodyPr/>
          <a:lstStyle>
            <a:lvl1pPr marL="0" indent="0">
              <a:buNone/>
              <a:defRPr sz="7680"/>
            </a:lvl1pPr>
            <a:lvl2pPr marL="2194560" indent="0">
              <a:buNone/>
              <a:defRPr sz="6720"/>
            </a:lvl2pPr>
            <a:lvl3pPr marL="4389120" indent="0">
              <a:buNone/>
              <a:defRPr sz="5760"/>
            </a:lvl3pPr>
            <a:lvl4pPr marL="6583680" indent="0">
              <a:buNone/>
              <a:defRPr sz="4800"/>
            </a:lvl4pPr>
            <a:lvl5pPr marL="8778240" indent="0">
              <a:buNone/>
              <a:defRPr sz="4800"/>
            </a:lvl5pPr>
            <a:lvl6pPr marL="10972800" indent="0">
              <a:buNone/>
              <a:defRPr sz="4800"/>
            </a:lvl6pPr>
            <a:lvl7pPr marL="13167360" indent="0">
              <a:buNone/>
              <a:defRPr sz="4800"/>
            </a:lvl7pPr>
            <a:lvl8pPr marL="15361920" indent="0">
              <a:buNone/>
              <a:defRPr sz="4800"/>
            </a:lvl8pPr>
            <a:lvl9pPr marL="17556480" indent="0">
              <a:buNone/>
              <a:defRPr sz="48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5/8/2024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63945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01142" y="2194560"/>
            <a:ext cx="15925561" cy="7680960"/>
          </a:xfrm>
        </p:spPr>
        <p:txBody>
          <a:bodyPr anchor="b"/>
          <a:lstStyle>
            <a:lvl1pPr>
              <a:defRPr sz="153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0991911" y="4739647"/>
            <a:ext cx="24997410" cy="23393400"/>
          </a:xfrm>
        </p:spPr>
        <p:txBody>
          <a:bodyPr anchor="t"/>
          <a:lstStyle>
            <a:lvl1pPr marL="0" indent="0">
              <a:buNone/>
              <a:defRPr sz="15360"/>
            </a:lvl1pPr>
            <a:lvl2pPr marL="2194560" indent="0">
              <a:buNone/>
              <a:defRPr sz="13440"/>
            </a:lvl2pPr>
            <a:lvl3pPr marL="4389120" indent="0">
              <a:buNone/>
              <a:defRPr sz="11520"/>
            </a:lvl3pPr>
            <a:lvl4pPr marL="6583680" indent="0">
              <a:buNone/>
              <a:defRPr sz="9600"/>
            </a:lvl4pPr>
            <a:lvl5pPr marL="8778240" indent="0">
              <a:buNone/>
              <a:defRPr sz="9600"/>
            </a:lvl5pPr>
            <a:lvl6pPr marL="10972800" indent="0">
              <a:buNone/>
              <a:defRPr sz="9600"/>
            </a:lvl6pPr>
            <a:lvl7pPr marL="13167360" indent="0">
              <a:buNone/>
              <a:defRPr sz="9600"/>
            </a:lvl7pPr>
            <a:lvl8pPr marL="15361920" indent="0">
              <a:buNone/>
              <a:defRPr sz="9600"/>
            </a:lvl8pPr>
            <a:lvl9pPr marL="17556480" indent="0">
              <a:buNone/>
              <a:defRPr sz="9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01142" y="9875520"/>
            <a:ext cx="15925561" cy="18295622"/>
          </a:xfrm>
        </p:spPr>
        <p:txBody>
          <a:bodyPr/>
          <a:lstStyle>
            <a:lvl1pPr marL="0" indent="0">
              <a:buNone/>
              <a:defRPr sz="7680"/>
            </a:lvl1pPr>
            <a:lvl2pPr marL="2194560" indent="0">
              <a:buNone/>
              <a:defRPr sz="6720"/>
            </a:lvl2pPr>
            <a:lvl3pPr marL="4389120" indent="0">
              <a:buNone/>
              <a:defRPr sz="5760"/>
            </a:lvl3pPr>
            <a:lvl4pPr marL="6583680" indent="0">
              <a:buNone/>
              <a:defRPr sz="4800"/>
            </a:lvl4pPr>
            <a:lvl5pPr marL="8778240" indent="0">
              <a:buNone/>
              <a:defRPr sz="4800"/>
            </a:lvl5pPr>
            <a:lvl6pPr marL="10972800" indent="0">
              <a:buNone/>
              <a:defRPr sz="4800"/>
            </a:lvl6pPr>
            <a:lvl7pPr marL="13167360" indent="0">
              <a:buNone/>
              <a:defRPr sz="4800"/>
            </a:lvl7pPr>
            <a:lvl8pPr marL="15361920" indent="0">
              <a:buNone/>
              <a:defRPr sz="4800"/>
            </a:lvl8pPr>
            <a:lvl9pPr marL="17556480" indent="0">
              <a:buNone/>
              <a:defRPr sz="48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5/8/2024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00141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394710" y="1752607"/>
            <a:ext cx="42588180" cy="6362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94710" y="8763000"/>
            <a:ext cx="42588180" cy="208864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394710" y="30510487"/>
            <a:ext cx="1110996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135061-2F74-46D4-9F8F-C77EF304855D}" type="datetimeFigureOut">
              <a:rPr lang="en-US" smtClean="0"/>
              <a:t>5/8/2024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356330" y="30510487"/>
            <a:ext cx="1666494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4872930" y="30510487"/>
            <a:ext cx="1110996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FC52CE-B062-47D6-A8CB-AF6B214D1A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32060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4389120" rtl="0" eaLnBrk="1" latinLnBrk="0" hangingPunct="1">
        <a:lnSpc>
          <a:spcPct val="90000"/>
        </a:lnSpc>
        <a:spcBef>
          <a:spcPct val="0"/>
        </a:spcBef>
        <a:buNone/>
        <a:defRPr sz="211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97280" indent="-1097280" algn="l" defTabSz="4389120" rtl="0" eaLnBrk="1" latinLnBrk="0" hangingPunct="1">
        <a:lnSpc>
          <a:spcPct val="90000"/>
        </a:lnSpc>
        <a:spcBef>
          <a:spcPts val="4800"/>
        </a:spcBef>
        <a:buFont typeface="Arial" panose="020B0604020202020204" pitchFamily="34" charset="0"/>
        <a:buChar char="•"/>
        <a:defRPr sz="13440" kern="1200">
          <a:solidFill>
            <a:schemeClr val="tx1"/>
          </a:solidFill>
          <a:latin typeface="+mn-lt"/>
          <a:ea typeface="+mn-ea"/>
          <a:cs typeface="+mn-cs"/>
        </a:defRPr>
      </a:lvl1pPr>
      <a:lvl2pPr marL="329184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1152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3pPr>
      <a:lvl4pPr marL="768096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4pPr>
      <a:lvl5pPr marL="987552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6pPr>
      <a:lvl7pPr marL="1426464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7pPr>
      <a:lvl8pPr marL="1645920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8pPr>
      <a:lvl9pPr marL="1865376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1pPr>
      <a:lvl2pPr marL="219456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2pPr>
      <a:lvl3pPr marL="438912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3pPr>
      <a:lvl4pPr marL="658368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4pPr>
      <a:lvl5pPr marL="877824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6pPr>
      <a:lvl7pPr marL="1316736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7pPr>
      <a:lvl8pPr marL="1536192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8pPr>
      <a:lvl9pPr marL="1755648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0.png"/><Relationship Id="rId3" Type="http://schemas.openxmlformats.org/officeDocument/2006/relationships/image" Target="../media/image1.png"/><Relationship Id="rId7" Type="http://schemas.openxmlformats.org/officeDocument/2006/relationships/image" Target="../media/image5.jpg"/><Relationship Id="rId12" Type="http://schemas.openxmlformats.org/officeDocument/2006/relationships/image" Target="../media/image9.png"/><Relationship Id="rId17" Type="http://schemas.openxmlformats.org/officeDocument/2006/relationships/image" Target="../media/image14.emf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3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8.png"/><Relationship Id="rId5" Type="http://schemas.openxmlformats.org/officeDocument/2006/relationships/image" Target="../media/image3.svg"/><Relationship Id="rId15" Type="http://schemas.openxmlformats.org/officeDocument/2006/relationships/image" Target="../media/image12.emf"/><Relationship Id="rId10" Type="http://schemas.openxmlformats.org/officeDocument/2006/relationships/hyperlink" Target="https://eur-lex.europa.eu/legal-content/EN/TXT/?uri=CELEX%3A32018H0790&amp;qid=1701691098601" TargetMode="External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1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1E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Obrázek 18" descr="Obsah obrázku vzor, Symetrie, čtverec, design&#10;&#10;Popis byl vytvořen automaticky">
            <a:extLst>
              <a:ext uri="{FF2B5EF4-FFF2-40B4-BE49-F238E27FC236}">
                <a16:creationId xmlns:a16="http://schemas.microsoft.com/office/drawing/2014/main" id="{3ED5D9B5-7FCD-0F83-C922-5113959079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1946" y="27016770"/>
            <a:ext cx="5177729" cy="5177729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678733BE-059C-47B7-9415-5ADF2F3024F1}"/>
              </a:ext>
            </a:extLst>
          </p:cNvPr>
          <p:cNvSpPr/>
          <p:nvPr/>
        </p:nvSpPr>
        <p:spPr>
          <a:xfrm>
            <a:off x="36468994" y="-36151"/>
            <a:ext cx="13073428" cy="32918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i="1" dirty="0">
                <a:latin typeface="Lato" panose="020F0502020204030203" pitchFamily="34" charset="0"/>
                <a:cs typeface="Lato" panose="020F0502020204030203" pitchFamily="34" charset="0"/>
              </a:rPr>
              <a:t>Non-Cognitive Predictors of Student Success:</a:t>
            </a:r>
            <a:br>
              <a:rPr lang="en-US" i="1" dirty="0">
                <a:latin typeface="Lato" panose="020F0502020204030203" pitchFamily="34" charset="0"/>
                <a:cs typeface="Lato" panose="020F0502020204030203" pitchFamily="34" charset="0"/>
              </a:rPr>
            </a:br>
            <a:r>
              <a:rPr lang="en-US" i="1" dirty="0">
                <a:latin typeface="Lato" panose="020F0502020204030203" pitchFamily="34" charset="0"/>
                <a:cs typeface="Lato" panose="020F0502020204030203" pitchFamily="34" charset="0"/>
              </a:rPr>
              <a:t>A Predictive Validity Comparison Between Domestic and International Students</a:t>
            </a:r>
          </a:p>
        </p:txBody>
      </p:sp>
      <p:sp>
        <p:nvSpPr>
          <p:cNvPr id="12" name="silent presenter">
            <a:extLst>
              <a:ext uri="{FF2B5EF4-FFF2-40B4-BE49-F238E27FC236}">
                <a16:creationId xmlns:a16="http://schemas.microsoft.com/office/drawing/2014/main" id="{EC86DA8B-8163-4552-8FA4-435C18CFF2A9}"/>
              </a:ext>
            </a:extLst>
          </p:cNvPr>
          <p:cNvSpPr/>
          <p:nvPr/>
        </p:nvSpPr>
        <p:spPr>
          <a:xfrm>
            <a:off x="-11818" y="0"/>
            <a:ext cx="12991019" cy="32918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0000"/>
              </a:lnSpc>
            </a:pPr>
            <a:r>
              <a:rPr lang="cs-CZ" sz="1800" b="1" dirty="0">
                <a:latin typeface="Lato" panose="020F0502020204030203" pitchFamily="34" charset="0"/>
                <a:cs typeface="Segoe UI" panose="020B0502040204020203" pitchFamily="34" charset="0"/>
              </a:rPr>
              <a:t>Jiří Novák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DC4359A-7BBB-495A-96DE-65574C0C88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001528" y="2094383"/>
            <a:ext cx="21779342" cy="10767172"/>
          </a:xfrm>
        </p:spPr>
        <p:txBody>
          <a:bodyPr anchor="t">
            <a:noAutofit/>
          </a:bodyPr>
          <a:lstStyle/>
          <a:p>
            <a:pPr algn="l">
              <a:lnSpc>
                <a:spcPct val="150000"/>
              </a:lnSpc>
            </a:pPr>
            <a:r>
              <a:rPr lang="en-US" sz="12500" dirty="0">
                <a:solidFill>
                  <a:schemeClr val="bg1"/>
                </a:solidFill>
                <a:latin typeface="Lato Black" panose="020F0A0202020403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Main finding</a:t>
            </a:r>
            <a:r>
              <a:rPr lang="en-US" sz="12500" dirty="0">
                <a:solidFill>
                  <a:schemeClr val="bg1"/>
                </a:solidFill>
                <a:latin typeface="Lato" panose="020F050202020403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goes here</a:t>
            </a:r>
            <a:r>
              <a:rPr lang="en-US" sz="12500" dirty="0">
                <a:solidFill>
                  <a:schemeClr val="bg1"/>
                </a:solidFill>
                <a:latin typeface="Lato" panose="020F050202020403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, translated into </a:t>
            </a:r>
            <a:r>
              <a:rPr lang="en-US" sz="12500" dirty="0">
                <a:solidFill>
                  <a:schemeClr val="bg1"/>
                </a:solidFill>
                <a:latin typeface="Lato Black" panose="020F0A0202020403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plain English</a:t>
            </a:r>
            <a:r>
              <a:rPr lang="en-US" sz="12500" dirty="0">
                <a:solidFill>
                  <a:schemeClr val="bg1"/>
                </a:solidFill>
                <a:latin typeface="Lato" panose="020F050202020403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. </a:t>
            </a:r>
            <a:r>
              <a:rPr lang="en-US" sz="12500" dirty="0">
                <a:solidFill>
                  <a:schemeClr val="bg1"/>
                </a:solidFill>
                <a:latin typeface="Lato Black" panose="020F0A0202020403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Emphasize</a:t>
            </a:r>
            <a:r>
              <a:rPr lang="en-US" sz="12500" dirty="0">
                <a:solidFill>
                  <a:schemeClr val="bg1"/>
                </a:solidFill>
                <a:latin typeface="Lato" panose="020F050202020403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 the important words.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35B311-3C19-412C-ADE6-EB2E4158F366}"/>
              </a:ext>
            </a:extLst>
          </p:cNvPr>
          <p:cNvSpPr txBox="1"/>
          <p:nvPr/>
        </p:nvSpPr>
        <p:spPr>
          <a:xfrm>
            <a:off x="311659" y="8490109"/>
            <a:ext cx="12223242" cy="16636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3600" b="1" dirty="0">
                <a:latin typeface="Lato" panose="020F0502020204030203" pitchFamily="34" charset="0"/>
                <a:cs typeface="Segoe UI" panose="020B0502040204020203" pitchFamily="34" charset="0"/>
              </a:rPr>
              <a:t>BACKGROUND:</a:t>
            </a:r>
            <a:r>
              <a:rPr lang="cs-CZ" sz="3600" b="1" dirty="0">
                <a:latin typeface="Lato" panose="020F0502020204030203" pitchFamily="34" charset="0"/>
                <a:cs typeface="Segoe UI" panose="020B0502040204020203" pitchFamily="34" charset="0"/>
              </a:rPr>
              <a:t> </a:t>
            </a:r>
            <a:r>
              <a:rPr lang="en-US" sz="3600" dirty="0">
                <a:latin typeface="Lato" panose="020F0502020204030203" pitchFamily="34" charset="0"/>
                <a:cs typeface="Segoe UI" panose="020B0502040204020203" pitchFamily="34" charset="0"/>
              </a:rPr>
              <a:t>Longitudinal data analysis, which involves repeated observations of individuals, is valuable</a:t>
            </a:r>
            <a:r>
              <a:rPr lang="cs-CZ" sz="3600" dirty="0">
                <a:latin typeface="Lato" panose="020F0502020204030203" pitchFamily="34" charset="0"/>
                <a:cs typeface="Segoe UI" panose="020B0502040204020203" pitchFamily="34" charset="0"/>
              </a:rPr>
              <a:t> source of </a:t>
            </a:r>
            <a:r>
              <a:rPr lang="en-US" sz="3600" dirty="0">
                <a:latin typeface="Lato" panose="020F0502020204030203" pitchFamily="34" charset="0"/>
                <a:cs typeface="Segoe UI" panose="020B0502040204020203" pitchFamily="34" charset="0"/>
              </a:rPr>
              <a:t>information</a:t>
            </a:r>
            <a:r>
              <a:rPr lang="cs-CZ" sz="3600" dirty="0">
                <a:latin typeface="Lato" panose="020F0502020204030203" pitchFamily="34" charset="0"/>
                <a:cs typeface="Segoe UI" panose="020B0502040204020203" pitchFamily="34" charset="0"/>
              </a:rPr>
              <a:t>,</a:t>
            </a:r>
            <a:r>
              <a:rPr lang="en-US" sz="3600" dirty="0">
                <a:latin typeface="Lato" panose="020F0502020204030203" pitchFamily="34" charset="0"/>
                <a:cs typeface="Segoe UI" panose="020B0502040204020203" pitchFamily="34" charset="0"/>
              </a:rPr>
              <a:t> but limited by data protection laws. Techniques like Statistical Disclosure Control and Synthetic data generation are essential for safe data use. However, there's a notable research gap for longitudinal data, particularly in fields like health and mobile traffic, where data must often be detailed for meaningful analysis. </a:t>
            </a:r>
            <a:endParaRPr lang="cs-CZ" sz="3600" dirty="0">
              <a:latin typeface="Lato" panose="020F0502020204030203" pitchFamily="34" charset="0"/>
              <a:cs typeface="Segoe UI" panose="020B0502040204020203" pitchFamily="34" charset="0"/>
            </a:endParaRPr>
          </a:p>
          <a:p>
            <a:pPr>
              <a:lnSpc>
                <a:spcPct val="120000"/>
              </a:lnSpc>
            </a:pPr>
            <a:endParaRPr lang="cs-CZ" sz="3600" b="1" dirty="0">
              <a:solidFill>
                <a:srgbClr val="8C1616"/>
              </a:solidFill>
              <a:latin typeface="Lato" panose="020F0502020204030203" pitchFamily="34" charset="0"/>
              <a:cs typeface="Segoe UI" panose="020B0502040204020203" pitchFamily="34" charset="0"/>
            </a:endParaRPr>
          </a:p>
          <a:p>
            <a:pPr>
              <a:lnSpc>
                <a:spcPct val="120000"/>
              </a:lnSpc>
            </a:pPr>
            <a:r>
              <a:rPr lang="en-US" sz="3600" b="1" dirty="0">
                <a:solidFill>
                  <a:srgbClr val="8C1616"/>
                </a:solidFill>
                <a:latin typeface="Lato" panose="020F0502020204030203" pitchFamily="34" charset="0"/>
                <a:cs typeface="Segoe UI" panose="020B0502040204020203" pitchFamily="34" charset="0"/>
              </a:rPr>
              <a:t>Example Mobility Tracking</a:t>
            </a:r>
            <a:endParaRPr lang="cs-CZ" sz="3600" b="1" dirty="0">
              <a:solidFill>
                <a:srgbClr val="8C1616"/>
              </a:solidFill>
              <a:latin typeface="Lato" panose="020F0502020204030203" pitchFamily="34" charset="0"/>
              <a:cs typeface="Segoe UI" panose="020B0502040204020203" pitchFamily="34" charset="0"/>
            </a:endParaRPr>
          </a:p>
          <a:p>
            <a:pPr>
              <a:lnSpc>
                <a:spcPct val="120000"/>
              </a:lnSpc>
            </a:pPr>
            <a:endParaRPr lang="cs-CZ" sz="3600" b="1" dirty="0">
              <a:solidFill>
                <a:srgbClr val="8C1616"/>
              </a:solidFill>
              <a:latin typeface="Lato" panose="020F0502020204030203" pitchFamily="34" charset="0"/>
              <a:cs typeface="Segoe UI" panose="020B0502040204020203" pitchFamily="34" charset="0"/>
            </a:endParaRPr>
          </a:p>
          <a:p>
            <a:pPr>
              <a:lnSpc>
                <a:spcPct val="120000"/>
              </a:lnSpc>
            </a:pPr>
            <a:endParaRPr lang="cs-CZ" sz="3600" b="1" dirty="0">
              <a:solidFill>
                <a:srgbClr val="8C1616"/>
              </a:solidFill>
              <a:latin typeface="Lato" panose="020F0502020204030203" pitchFamily="34" charset="0"/>
              <a:cs typeface="Segoe UI" panose="020B0502040204020203" pitchFamily="34" charset="0"/>
            </a:endParaRPr>
          </a:p>
          <a:p>
            <a:pPr>
              <a:lnSpc>
                <a:spcPct val="120000"/>
              </a:lnSpc>
            </a:pPr>
            <a:endParaRPr lang="cs-CZ" sz="3600" b="1" dirty="0">
              <a:solidFill>
                <a:srgbClr val="8C1616"/>
              </a:solidFill>
              <a:latin typeface="Lato" panose="020F0502020204030203" pitchFamily="34" charset="0"/>
              <a:cs typeface="Segoe UI" panose="020B0502040204020203" pitchFamily="34" charset="0"/>
            </a:endParaRPr>
          </a:p>
          <a:p>
            <a:pPr>
              <a:lnSpc>
                <a:spcPct val="120000"/>
              </a:lnSpc>
            </a:pPr>
            <a:endParaRPr lang="cs-CZ" sz="3600" b="1" dirty="0">
              <a:solidFill>
                <a:srgbClr val="8C1616"/>
              </a:solidFill>
              <a:latin typeface="Lato" panose="020F0502020204030203" pitchFamily="34" charset="0"/>
              <a:cs typeface="Segoe UI" panose="020B0502040204020203" pitchFamily="34" charset="0"/>
            </a:endParaRPr>
          </a:p>
          <a:p>
            <a:pPr>
              <a:lnSpc>
                <a:spcPct val="120000"/>
              </a:lnSpc>
            </a:pPr>
            <a:endParaRPr lang="cs-CZ" sz="3600" b="1" dirty="0">
              <a:solidFill>
                <a:srgbClr val="8C1616"/>
              </a:solidFill>
              <a:latin typeface="Lato" panose="020F0502020204030203" pitchFamily="34" charset="0"/>
              <a:cs typeface="Segoe UI" panose="020B0502040204020203" pitchFamily="34" charset="0"/>
            </a:endParaRPr>
          </a:p>
          <a:p>
            <a:pPr>
              <a:lnSpc>
                <a:spcPct val="120000"/>
              </a:lnSpc>
            </a:pPr>
            <a:endParaRPr lang="cs-CZ" sz="3600" b="1" dirty="0">
              <a:solidFill>
                <a:srgbClr val="8C1616"/>
              </a:solidFill>
              <a:latin typeface="Lato" panose="020F0502020204030203" pitchFamily="34" charset="0"/>
              <a:cs typeface="Segoe UI" panose="020B0502040204020203" pitchFamily="34" charset="0"/>
            </a:endParaRPr>
          </a:p>
          <a:p>
            <a:pPr>
              <a:lnSpc>
                <a:spcPct val="120000"/>
              </a:lnSpc>
            </a:pPr>
            <a:endParaRPr lang="cs-CZ" sz="3600" b="1" dirty="0">
              <a:solidFill>
                <a:srgbClr val="8C1616"/>
              </a:solidFill>
              <a:latin typeface="Lato" panose="020F0502020204030203" pitchFamily="34" charset="0"/>
              <a:cs typeface="Segoe UI" panose="020B0502040204020203" pitchFamily="34" charset="0"/>
            </a:endParaRPr>
          </a:p>
          <a:p>
            <a:pPr>
              <a:lnSpc>
                <a:spcPct val="120000"/>
              </a:lnSpc>
            </a:pPr>
            <a:endParaRPr lang="cs-CZ" sz="3600" b="1" dirty="0">
              <a:solidFill>
                <a:srgbClr val="8C1616"/>
              </a:solidFill>
              <a:latin typeface="Lato" panose="020F0502020204030203" pitchFamily="34" charset="0"/>
              <a:cs typeface="Segoe UI" panose="020B0502040204020203" pitchFamily="34" charset="0"/>
            </a:endParaRPr>
          </a:p>
          <a:p>
            <a:pPr>
              <a:lnSpc>
                <a:spcPct val="120000"/>
              </a:lnSpc>
            </a:pPr>
            <a:r>
              <a:rPr lang="cs-CZ" sz="3600" b="1" dirty="0" err="1">
                <a:solidFill>
                  <a:srgbClr val="8C1616"/>
                </a:solidFill>
                <a:latin typeface="Lato" panose="020F0502020204030203" pitchFamily="34" charset="0"/>
                <a:cs typeface="Segoe UI" panose="020B0502040204020203" pitchFamily="34" charset="0"/>
              </a:rPr>
              <a:t>Example</a:t>
            </a:r>
            <a:r>
              <a:rPr lang="cs-CZ" sz="3600" b="1" dirty="0">
                <a:solidFill>
                  <a:srgbClr val="8C1616"/>
                </a:solidFill>
                <a:latin typeface="Lato" panose="020F0502020204030203" pitchFamily="34" charset="0"/>
                <a:cs typeface="Segoe UI" panose="020B0502040204020203" pitchFamily="34" charset="0"/>
              </a:rPr>
              <a:t> Public </a:t>
            </a:r>
            <a:r>
              <a:rPr lang="cs-CZ" sz="3600" b="1" dirty="0" err="1">
                <a:solidFill>
                  <a:srgbClr val="8C1616"/>
                </a:solidFill>
                <a:latin typeface="Lato" panose="020F0502020204030203" pitchFamily="34" charset="0"/>
                <a:cs typeface="Segoe UI" panose="020B0502040204020203" pitchFamily="34" charset="0"/>
              </a:rPr>
              <a:t>Health</a:t>
            </a:r>
            <a:endParaRPr lang="cs-CZ" sz="3600" b="1" dirty="0">
              <a:solidFill>
                <a:srgbClr val="8C1616"/>
              </a:solidFill>
              <a:latin typeface="Lato" panose="020F0502020204030203" pitchFamily="34" charset="0"/>
              <a:cs typeface="Segoe UI" panose="020B0502040204020203" pitchFamily="34" charset="0"/>
            </a:endParaRPr>
          </a:p>
          <a:p>
            <a:pPr>
              <a:lnSpc>
                <a:spcPct val="120000"/>
              </a:lnSpc>
            </a:pPr>
            <a:endParaRPr lang="cs-CZ" sz="3600" b="1" dirty="0">
              <a:solidFill>
                <a:srgbClr val="8C1616"/>
              </a:solidFill>
              <a:latin typeface="Lato" panose="020F0502020204030203" pitchFamily="34" charset="0"/>
              <a:cs typeface="Segoe UI" panose="020B0502040204020203" pitchFamily="34" charset="0"/>
            </a:endParaRPr>
          </a:p>
          <a:p>
            <a:pPr>
              <a:lnSpc>
                <a:spcPct val="120000"/>
              </a:lnSpc>
            </a:pPr>
            <a:endParaRPr lang="cs-CZ" sz="3600" b="1" dirty="0">
              <a:solidFill>
                <a:srgbClr val="8C1616"/>
              </a:solidFill>
              <a:latin typeface="Lato" panose="020F0502020204030203" pitchFamily="34" charset="0"/>
              <a:cs typeface="Segoe UI" panose="020B0502040204020203" pitchFamily="34" charset="0"/>
            </a:endParaRPr>
          </a:p>
          <a:p>
            <a:pPr>
              <a:lnSpc>
                <a:spcPct val="120000"/>
              </a:lnSpc>
            </a:pPr>
            <a:endParaRPr lang="cs-CZ" sz="3600" b="1" dirty="0">
              <a:solidFill>
                <a:srgbClr val="8C1616"/>
              </a:solidFill>
              <a:latin typeface="Lato" panose="020F0502020204030203" pitchFamily="34" charset="0"/>
              <a:cs typeface="Segoe UI" panose="020B0502040204020203" pitchFamily="34" charset="0"/>
            </a:endParaRPr>
          </a:p>
          <a:p>
            <a:pPr>
              <a:lnSpc>
                <a:spcPct val="120000"/>
              </a:lnSpc>
            </a:pPr>
            <a:endParaRPr lang="cs-CZ" sz="3600" b="1" dirty="0">
              <a:solidFill>
                <a:srgbClr val="8C1616"/>
              </a:solidFill>
              <a:latin typeface="Lato" panose="020F0502020204030203" pitchFamily="34" charset="0"/>
              <a:cs typeface="Segoe UI" panose="020B0502040204020203" pitchFamily="34" charset="0"/>
            </a:endParaRPr>
          </a:p>
          <a:p>
            <a:pPr>
              <a:lnSpc>
                <a:spcPct val="120000"/>
              </a:lnSpc>
            </a:pPr>
            <a:endParaRPr lang="cs-CZ" sz="3600" b="1" dirty="0">
              <a:solidFill>
                <a:srgbClr val="8C1616"/>
              </a:solidFill>
              <a:latin typeface="Lato" panose="020F0502020204030203" pitchFamily="34" charset="0"/>
              <a:cs typeface="Segoe UI" panose="020B0502040204020203" pitchFamily="34" charset="0"/>
            </a:endParaRPr>
          </a:p>
          <a:p>
            <a:pPr>
              <a:lnSpc>
                <a:spcPct val="120000"/>
              </a:lnSpc>
            </a:pPr>
            <a:endParaRPr lang="en-US" sz="3600" b="1" dirty="0">
              <a:solidFill>
                <a:srgbClr val="8C1616"/>
              </a:solidFill>
              <a:latin typeface="Lato" panose="020F050202020403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AC4B58-8623-4DBE-951A-DDF821787031}"/>
              </a:ext>
            </a:extLst>
          </p:cNvPr>
          <p:cNvSpPr txBox="1"/>
          <p:nvPr/>
        </p:nvSpPr>
        <p:spPr>
          <a:xfrm>
            <a:off x="37126841" y="534018"/>
            <a:ext cx="12139887" cy="2684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latin typeface="Lato" panose="020F0502020204030203" pitchFamily="34" charset="0"/>
                <a:cs typeface="Segoe UI" panose="020B0502040204020203" pitchFamily="34" charset="0"/>
              </a:rPr>
              <a:t>Challenges anonymizing longitudinal data </a:t>
            </a:r>
            <a:endParaRPr lang="cs-CZ" sz="4800" b="1" dirty="0">
              <a:latin typeface="Lato" panose="020F0502020204030203" pitchFamily="34" charset="0"/>
              <a:cs typeface="Segoe UI" panose="020B0502040204020203" pitchFamily="34" charset="0"/>
            </a:endParaRPr>
          </a:p>
          <a:p>
            <a:pPr marL="685800" indent="-685800">
              <a:buFont typeface="Wingdings" panose="05000000000000000000" pitchFamily="2" charset="2"/>
              <a:buChar char="Ø"/>
            </a:pPr>
            <a:r>
              <a:rPr lang="en-US" sz="4400" dirty="0">
                <a:latin typeface="Lato" panose="020F0502020204030203" pitchFamily="34" charset="0"/>
                <a:cs typeface="Segoe UI" panose="020B0502040204020203" pitchFamily="34" charset="0"/>
              </a:rPr>
              <a:t>Temporal Uniqueness: </a:t>
            </a:r>
            <a:endParaRPr lang="cs-CZ" sz="4400" dirty="0">
              <a:latin typeface="Lato" panose="020F0502020204030203" pitchFamily="34" charset="0"/>
              <a:cs typeface="Segoe UI" panose="020B0502040204020203" pitchFamily="34" charset="0"/>
            </a:endParaRPr>
          </a:p>
          <a:p>
            <a:pPr marL="685800" indent="-685800">
              <a:buFont typeface="Wingdings" panose="05000000000000000000" pitchFamily="2" charset="2"/>
              <a:buChar char="Ø"/>
            </a:pPr>
            <a:r>
              <a:rPr lang="en-US" sz="4400" dirty="0">
                <a:latin typeface="Lato" panose="020F0502020204030203" pitchFamily="34" charset="0"/>
                <a:cs typeface="Segoe UI" panose="020B0502040204020203" pitchFamily="34" charset="0"/>
              </a:rPr>
              <a:t>Re-identification Risk</a:t>
            </a:r>
            <a:endParaRPr lang="cs-CZ" sz="4400" dirty="0">
              <a:latin typeface="Lato" panose="020F0502020204030203" pitchFamily="34" charset="0"/>
              <a:cs typeface="Segoe UI" panose="020B0502040204020203" pitchFamily="34" charset="0"/>
            </a:endParaRPr>
          </a:p>
          <a:p>
            <a:pPr marL="685800" indent="-685800">
              <a:buFont typeface="Wingdings" panose="05000000000000000000" pitchFamily="2" charset="2"/>
              <a:buChar char="Ø"/>
            </a:pPr>
            <a:r>
              <a:rPr lang="en-US" sz="4400" dirty="0">
                <a:latin typeface="Lato" panose="020F0502020204030203" pitchFamily="34" charset="0"/>
                <a:cs typeface="Segoe UI" panose="020B0502040204020203" pitchFamily="34" charset="0"/>
              </a:rPr>
              <a:t>Consistency in Anonymization</a:t>
            </a:r>
            <a:endParaRPr lang="cs-CZ" sz="4400" dirty="0">
              <a:latin typeface="Lato" panose="020F0502020204030203" pitchFamily="34" charset="0"/>
              <a:cs typeface="Segoe UI" panose="020B0502040204020203" pitchFamily="34" charset="0"/>
            </a:endParaRPr>
          </a:p>
          <a:p>
            <a:pPr marL="685800" indent="-685800">
              <a:buFont typeface="Wingdings" panose="05000000000000000000" pitchFamily="2" charset="2"/>
              <a:buChar char="Ø"/>
            </a:pPr>
            <a:r>
              <a:rPr lang="en-US" sz="4400" dirty="0">
                <a:latin typeface="Lato" panose="020F0502020204030203" pitchFamily="34" charset="0"/>
                <a:cs typeface="Segoe UI" panose="020B0502040204020203" pitchFamily="34" charset="0"/>
              </a:rPr>
              <a:t>Data Granularity</a:t>
            </a:r>
            <a:endParaRPr lang="cs-CZ" sz="4400" dirty="0">
              <a:latin typeface="Lato" panose="020F0502020204030203" pitchFamily="34" charset="0"/>
              <a:cs typeface="Segoe UI" panose="020B0502040204020203" pitchFamily="34" charset="0"/>
            </a:endParaRPr>
          </a:p>
          <a:p>
            <a:pPr marL="685800" indent="-685800">
              <a:buFont typeface="Wingdings" panose="05000000000000000000" pitchFamily="2" charset="2"/>
              <a:buChar char="Ø"/>
            </a:pPr>
            <a:r>
              <a:rPr lang="en-US" sz="4400" dirty="0">
                <a:latin typeface="Lato" panose="020F0502020204030203" pitchFamily="34" charset="0"/>
                <a:cs typeface="Segoe UI" panose="020B0502040204020203" pitchFamily="34" charset="0"/>
              </a:rPr>
              <a:t>Loss of Data Utility</a:t>
            </a:r>
            <a:endParaRPr lang="cs-CZ" sz="4400" dirty="0">
              <a:latin typeface="Lato" panose="020F0502020204030203" pitchFamily="34" charset="0"/>
              <a:cs typeface="Segoe UI" panose="020B0502040204020203" pitchFamily="34" charset="0"/>
            </a:endParaRPr>
          </a:p>
          <a:p>
            <a:pPr marL="685800" indent="-685800">
              <a:buFont typeface="Wingdings" panose="05000000000000000000" pitchFamily="2" charset="2"/>
              <a:buChar char="Ø"/>
            </a:pPr>
            <a:r>
              <a:rPr lang="en-US" sz="4400" dirty="0">
                <a:latin typeface="Lato" panose="020F0502020204030203" pitchFamily="34" charset="0"/>
                <a:cs typeface="Segoe UI" panose="020B0502040204020203" pitchFamily="34" charset="0"/>
              </a:rPr>
              <a:t>Updating Anonymized Data</a:t>
            </a:r>
            <a:endParaRPr lang="cs-CZ" sz="4400" dirty="0">
              <a:latin typeface="Lato" panose="020F0502020204030203" pitchFamily="34" charset="0"/>
              <a:cs typeface="Segoe UI" panose="020B0502040204020203" pitchFamily="34" charset="0"/>
            </a:endParaRPr>
          </a:p>
          <a:p>
            <a:pPr marL="685800" indent="-685800">
              <a:buFont typeface="Wingdings" panose="05000000000000000000" pitchFamily="2" charset="2"/>
              <a:buChar char="Ø"/>
            </a:pPr>
            <a:r>
              <a:rPr lang="en-US" sz="4400" dirty="0">
                <a:latin typeface="Lato" panose="020F0502020204030203" pitchFamily="34" charset="0"/>
                <a:cs typeface="Segoe UI" panose="020B0502040204020203" pitchFamily="34" charset="0"/>
              </a:rPr>
              <a:t>Dynamic Features</a:t>
            </a:r>
            <a:endParaRPr lang="cs-CZ" sz="4400" dirty="0">
              <a:latin typeface="Lato" panose="020F0502020204030203" pitchFamily="34" charset="0"/>
              <a:cs typeface="Segoe UI" panose="020B0502040204020203" pitchFamily="34" charset="0"/>
            </a:endParaRPr>
          </a:p>
          <a:p>
            <a:endParaRPr lang="cs-CZ" sz="4800" b="1" dirty="0">
              <a:solidFill>
                <a:srgbClr val="FF0000"/>
              </a:solidFill>
              <a:latin typeface="Lato" panose="020F0502020204030203" pitchFamily="34" charset="0"/>
              <a:cs typeface="Segoe UI" panose="020B0502040204020203" pitchFamily="34" charset="0"/>
            </a:endParaRPr>
          </a:p>
          <a:p>
            <a:endParaRPr lang="cs-CZ" sz="4800" b="1" dirty="0">
              <a:solidFill>
                <a:srgbClr val="FF0000"/>
              </a:solidFill>
              <a:latin typeface="Lato" panose="020F0502020204030203" pitchFamily="34" charset="0"/>
              <a:cs typeface="Segoe UI" panose="020B0502040204020203" pitchFamily="34" charset="0"/>
            </a:endParaRPr>
          </a:p>
          <a:p>
            <a:endParaRPr lang="cs-CZ" sz="4800" b="1" dirty="0">
              <a:solidFill>
                <a:srgbClr val="FF0000"/>
              </a:solidFill>
              <a:latin typeface="Lato" panose="020F0502020204030203" pitchFamily="34" charset="0"/>
              <a:cs typeface="Segoe UI" panose="020B0502040204020203" pitchFamily="34" charset="0"/>
            </a:endParaRPr>
          </a:p>
          <a:p>
            <a:pPr marL="1143000" indent="-11430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rgbClr val="FF0000"/>
                </a:solidFill>
                <a:latin typeface="Lato" panose="020F0502020204030203" pitchFamily="34" charset="0"/>
                <a:cs typeface="Segoe UI" panose="020B0502040204020203" pitchFamily="34" charset="0"/>
              </a:rPr>
              <a:t>Extra Graphs</a:t>
            </a:r>
          </a:p>
          <a:p>
            <a:pPr marL="1143000" indent="-11430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rgbClr val="FF0000"/>
                </a:solidFill>
                <a:latin typeface="Lato" panose="020F0502020204030203" pitchFamily="34" charset="0"/>
                <a:cs typeface="Segoe UI" panose="020B0502040204020203" pitchFamily="34" charset="0"/>
              </a:rPr>
              <a:t>Extra Correlation tables</a:t>
            </a:r>
          </a:p>
          <a:p>
            <a:pPr marL="1143000" indent="-11430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rgbClr val="FF0000"/>
                </a:solidFill>
                <a:latin typeface="Lato" panose="020F0502020204030203" pitchFamily="34" charset="0"/>
                <a:cs typeface="Segoe UI" panose="020B0502040204020203" pitchFamily="34" charset="0"/>
              </a:rPr>
              <a:t>Extra Figures</a:t>
            </a:r>
          </a:p>
          <a:p>
            <a:pPr marL="1143000" indent="-11430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rgbClr val="FF0000"/>
                </a:solidFill>
                <a:latin typeface="Lato" panose="020F0502020204030203" pitchFamily="34" charset="0"/>
                <a:cs typeface="Segoe UI" panose="020B0502040204020203" pitchFamily="34" charset="0"/>
              </a:rPr>
              <a:t>Extra nuance that you’re worried about leaving out.</a:t>
            </a:r>
          </a:p>
          <a:p>
            <a:pPr marL="1143000" indent="-1143000">
              <a:buFont typeface="Arial" panose="020B0604020202020204" pitchFamily="34" charset="0"/>
              <a:buChar char="•"/>
            </a:pPr>
            <a:r>
              <a:rPr lang="en-US" sz="4800" b="1" dirty="0">
                <a:solidFill>
                  <a:srgbClr val="FF0000"/>
                </a:solidFill>
                <a:latin typeface="Lato" panose="020F0502020204030203" pitchFamily="34" charset="0"/>
                <a:cs typeface="Segoe UI" panose="020B0502040204020203" pitchFamily="34" charset="0"/>
              </a:rPr>
              <a:t>Keep it messy!</a:t>
            </a:r>
            <a:r>
              <a:rPr lang="en-US" sz="4800" dirty="0">
                <a:solidFill>
                  <a:srgbClr val="FF0000"/>
                </a:solidFill>
                <a:latin typeface="Lato" panose="020F0502020204030203" pitchFamily="34" charset="0"/>
                <a:cs typeface="Segoe UI" panose="020B0502040204020203" pitchFamily="34" charset="0"/>
              </a:rPr>
              <a:t> This section is just for you.</a:t>
            </a:r>
            <a:endParaRPr lang="cs-CZ" sz="4800" dirty="0">
              <a:solidFill>
                <a:srgbClr val="FF0000"/>
              </a:solidFill>
              <a:latin typeface="Lato" panose="020F0502020204030203" pitchFamily="34" charset="0"/>
              <a:cs typeface="Segoe UI" panose="020B0502040204020203" pitchFamily="34" charset="0"/>
            </a:endParaRPr>
          </a:p>
          <a:p>
            <a:pPr marL="1143000" indent="-1143000">
              <a:buFont typeface="Arial" panose="020B0604020202020204" pitchFamily="34" charset="0"/>
              <a:buChar char="•"/>
            </a:pPr>
            <a:endParaRPr lang="cs-CZ" sz="4800" dirty="0">
              <a:solidFill>
                <a:srgbClr val="FF0000"/>
              </a:solidFill>
              <a:latin typeface="Lato" panose="020F0502020204030203" pitchFamily="34" charset="0"/>
              <a:cs typeface="Segoe UI" panose="020B0502040204020203" pitchFamily="34" charset="0"/>
            </a:endParaRPr>
          </a:p>
          <a:p>
            <a:pPr marL="1143000" indent="-1143000">
              <a:buFont typeface="Arial" panose="020B0604020202020204" pitchFamily="34" charset="0"/>
              <a:buChar char="•"/>
            </a:pPr>
            <a:endParaRPr lang="cs-CZ" sz="4800" dirty="0">
              <a:solidFill>
                <a:srgbClr val="FF0000"/>
              </a:solidFill>
              <a:latin typeface="Lato" panose="020F0502020204030203" pitchFamily="34" charset="0"/>
              <a:cs typeface="Segoe UI" panose="020B0502040204020203" pitchFamily="34" charset="0"/>
            </a:endParaRPr>
          </a:p>
          <a:p>
            <a:pPr>
              <a:lnSpc>
                <a:spcPct val="120000"/>
              </a:lnSpc>
            </a:pPr>
            <a:r>
              <a:rPr lang="en-US" sz="4800" b="1" dirty="0">
                <a:solidFill>
                  <a:srgbClr val="FF0000"/>
                </a:solidFill>
                <a:latin typeface="Lato" panose="020F0502020204030203" pitchFamily="34" charset="0"/>
                <a:cs typeface="Segoe UI" panose="020B0502040204020203" pitchFamily="34" charset="0"/>
              </a:rPr>
              <a:t>METHODS</a:t>
            </a:r>
          </a:p>
          <a:p>
            <a:pPr marL="742950" indent="-742950">
              <a:lnSpc>
                <a:spcPct val="120000"/>
              </a:lnSpc>
              <a:buFont typeface="+mj-lt"/>
              <a:buAutoNum type="arabicPeriod"/>
            </a:pPr>
            <a:r>
              <a:rPr lang="en-US" sz="4800" dirty="0">
                <a:solidFill>
                  <a:srgbClr val="FF0000"/>
                </a:solidFill>
                <a:latin typeface="Lato" panose="020F0502020204030203" pitchFamily="34" charset="0"/>
                <a:cs typeface="Segoe UI" panose="020B0502040204020203" pitchFamily="34" charset="0"/>
              </a:rPr>
              <a:t>Collected [what] from [population]</a:t>
            </a:r>
          </a:p>
          <a:p>
            <a:pPr marL="742950" indent="-742950">
              <a:lnSpc>
                <a:spcPct val="120000"/>
              </a:lnSpc>
              <a:buFont typeface="+mj-lt"/>
              <a:buAutoNum type="arabicPeriod"/>
            </a:pPr>
            <a:r>
              <a:rPr lang="en-US" sz="4800" dirty="0">
                <a:solidFill>
                  <a:srgbClr val="FF0000"/>
                </a:solidFill>
                <a:latin typeface="Lato" panose="020F0502020204030203" pitchFamily="34" charset="0"/>
                <a:cs typeface="Segoe UI" panose="020B0502040204020203" pitchFamily="34" charset="0"/>
              </a:rPr>
              <a:t>Tested it with X process.</a:t>
            </a:r>
          </a:p>
          <a:p>
            <a:pPr marL="742950" indent="-742950">
              <a:lnSpc>
                <a:spcPct val="120000"/>
              </a:lnSpc>
              <a:buFont typeface="+mj-lt"/>
              <a:buAutoNum type="arabicPeriod"/>
            </a:pPr>
            <a:r>
              <a:rPr lang="en-US" sz="4800" dirty="0">
                <a:solidFill>
                  <a:srgbClr val="FF0000"/>
                </a:solidFill>
                <a:latin typeface="Lato" panose="020F0502020204030203" pitchFamily="34" charset="0"/>
                <a:cs typeface="Segoe UI" panose="020B0502040204020203" pitchFamily="34" charset="0"/>
              </a:rPr>
              <a:t>Illustrate your methods if you can.</a:t>
            </a:r>
          </a:p>
          <a:p>
            <a:pPr marL="742950" indent="-742950">
              <a:lnSpc>
                <a:spcPct val="120000"/>
              </a:lnSpc>
              <a:buFont typeface="+mj-lt"/>
              <a:buAutoNum type="arabicPeriod"/>
            </a:pPr>
            <a:r>
              <a:rPr lang="en-US" sz="4800" b="1" dirty="0">
                <a:solidFill>
                  <a:srgbClr val="FF0000"/>
                </a:solidFill>
                <a:latin typeface="Lato" panose="020F0502020204030203" pitchFamily="34" charset="0"/>
                <a:cs typeface="Segoe UI" panose="020B0502040204020203" pitchFamily="34" charset="0"/>
              </a:rPr>
              <a:t>Try a flowchart!</a:t>
            </a:r>
          </a:p>
          <a:p>
            <a:pPr>
              <a:lnSpc>
                <a:spcPct val="120000"/>
              </a:lnSpc>
            </a:pPr>
            <a:endParaRPr lang="en-US" sz="4800" b="1" dirty="0">
              <a:solidFill>
                <a:srgbClr val="FF0000"/>
              </a:solidFill>
              <a:latin typeface="Lato" panose="020F0502020204030203" pitchFamily="34" charset="0"/>
              <a:cs typeface="Segoe UI" panose="020B0502040204020203" pitchFamily="34" charset="0"/>
            </a:endParaRPr>
          </a:p>
          <a:p>
            <a:pPr>
              <a:lnSpc>
                <a:spcPct val="120000"/>
              </a:lnSpc>
            </a:pPr>
            <a:r>
              <a:rPr lang="en-US" sz="4800" b="1" dirty="0">
                <a:solidFill>
                  <a:srgbClr val="FF0000"/>
                </a:solidFill>
                <a:latin typeface="Lato" panose="020F0502020204030203" pitchFamily="34" charset="0"/>
                <a:cs typeface="Segoe UI" panose="020B0502040204020203" pitchFamily="34" charset="0"/>
              </a:rPr>
              <a:t>RESULTS</a:t>
            </a:r>
          </a:p>
          <a:p>
            <a:pPr marL="571500" indent="-5715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rgbClr val="FF0000"/>
                </a:solidFill>
                <a:latin typeface="Lato" panose="020F0502020204030203" pitchFamily="34" charset="0"/>
                <a:cs typeface="Segoe UI" panose="020B0502040204020203" pitchFamily="34" charset="0"/>
              </a:rPr>
              <a:t>Graph/table with </a:t>
            </a:r>
            <a:r>
              <a:rPr lang="en-US" sz="4800" b="1" dirty="0">
                <a:solidFill>
                  <a:srgbClr val="FF0000"/>
                </a:solidFill>
                <a:latin typeface="Lato" panose="020F0502020204030203" pitchFamily="34" charset="0"/>
                <a:cs typeface="Segoe UI" panose="020B0502040204020203" pitchFamily="34" charset="0"/>
              </a:rPr>
              <a:t>essential results only</a:t>
            </a:r>
            <a:r>
              <a:rPr lang="en-US" sz="4800" dirty="0">
                <a:solidFill>
                  <a:srgbClr val="FF0000"/>
                </a:solidFill>
                <a:latin typeface="Lato" panose="020F0502020204030203" pitchFamily="34" charset="0"/>
                <a:cs typeface="Segoe UI" panose="020B0502040204020203" pitchFamily="34" charset="0"/>
              </a:rPr>
              <a:t>.</a:t>
            </a:r>
          </a:p>
          <a:p>
            <a:pPr marL="571500" indent="-5715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rgbClr val="FF0000"/>
                </a:solidFill>
                <a:latin typeface="Lato" panose="020F0502020204030203" pitchFamily="34" charset="0"/>
                <a:cs typeface="Segoe UI" panose="020B0502040204020203" pitchFamily="34" charset="0"/>
              </a:rPr>
              <a:t>All the other correlations in the ammo bar.</a:t>
            </a:r>
          </a:p>
          <a:p>
            <a:pPr marL="1143000" indent="-1143000">
              <a:buFont typeface="Arial" panose="020B0604020202020204" pitchFamily="34" charset="0"/>
              <a:buChar char="•"/>
            </a:pPr>
            <a:endParaRPr lang="cs-CZ" sz="4800" dirty="0">
              <a:solidFill>
                <a:srgbClr val="FF0000"/>
              </a:solidFill>
              <a:latin typeface="Lato" panose="020F0502020204030203" pitchFamily="34" charset="0"/>
              <a:cs typeface="Segoe UI" panose="020B0502040204020203" pitchFamily="34" charset="0"/>
            </a:endParaRPr>
          </a:p>
          <a:p>
            <a:pPr marL="1143000" indent="-1143000">
              <a:buFont typeface="Arial" panose="020B0604020202020204" pitchFamily="34" charset="0"/>
              <a:buChar char="•"/>
            </a:pPr>
            <a:endParaRPr lang="cs-CZ" sz="4800" dirty="0">
              <a:solidFill>
                <a:srgbClr val="FF0000"/>
              </a:solidFill>
              <a:latin typeface="Lato" panose="020F0502020204030203" pitchFamily="34" charset="0"/>
              <a:cs typeface="Segoe UI" panose="020B0502040204020203" pitchFamily="34" charset="0"/>
            </a:endParaRPr>
          </a:p>
          <a:p>
            <a:pPr marL="1143000" indent="-1143000">
              <a:buFont typeface="Arial" panose="020B0604020202020204" pitchFamily="34" charset="0"/>
              <a:buChar char="•"/>
            </a:pPr>
            <a:endParaRPr lang="cs-CZ" sz="4800" dirty="0">
              <a:solidFill>
                <a:srgbClr val="FF0000"/>
              </a:solidFill>
              <a:latin typeface="Lato" panose="020F0502020204030203" pitchFamily="34" charset="0"/>
              <a:cs typeface="Segoe UI" panose="020B0502040204020203" pitchFamily="34" charset="0"/>
            </a:endParaRPr>
          </a:p>
          <a:p>
            <a:pPr marL="1143000" indent="-1143000">
              <a:buFont typeface="Arial" panose="020B0604020202020204" pitchFamily="34" charset="0"/>
              <a:buChar char="•"/>
            </a:pPr>
            <a:endParaRPr lang="cs-CZ" sz="4800" dirty="0">
              <a:solidFill>
                <a:srgbClr val="FF0000"/>
              </a:solidFill>
              <a:latin typeface="Lato" panose="020F0502020204030203" pitchFamily="34" charset="0"/>
              <a:cs typeface="Segoe UI" panose="020B0502040204020203" pitchFamily="34" charset="0"/>
            </a:endParaRPr>
          </a:p>
          <a:p>
            <a:pPr marL="1143000" indent="-1143000">
              <a:buFont typeface="Arial" panose="020B0604020202020204" pitchFamily="34" charset="0"/>
              <a:buChar char="•"/>
            </a:pPr>
            <a:endParaRPr lang="cs-CZ" sz="4800" dirty="0">
              <a:solidFill>
                <a:srgbClr val="FF0000"/>
              </a:solidFill>
              <a:latin typeface="Lato" panose="020F0502020204030203" pitchFamily="34" charset="0"/>
              <a:cs typeface="Segoe UI" panose="020B0502040204020203" pitchFamily="34" charset="0"/>
            </a:endParaRPr>
          </a:p>
          <a:p>
            <a:pPr marL="1143000" indent="-1143000">
              <a:buFont typeface="Arial" panose="020B0604020202020204" pitchFamily="34" charset="0"/>
              <a:buChar char="•"/>
            </a:pPr>
            <a:endParaRPr lang="cs-CZ" sz="4800" dirty="0">
              <a:solidFill>
                <a:srgbClr val="FF0000"/>
              </a:solidFill>
              <a:latin typeface="Lato" panose="020F0502020204030203" pitchFamily="34" charset="0"/>
              <a:cs typeface="Segoe UI" panose="020B0502040204020203" pitchFamily="34" charset="0"/>
            </a:endParaRPr>
          </a:p>
        </p:txBody>
      </p:sp>
      <p:sp>
        <p:nvSpPr>
          <p:cNvPr id="17" name="Graphic 18">
            <a:extLst>
              <a:ext uri="{FF2B5EF4-FFF2-40B4-BE49-F238E27FC236}">
                <a16:creationId xmlns:a16="http://schemas.microsoft.com/office/drawing/2014/main" id="{C1210836-80D5-470E-883D-041B85957069}"/>
              </a:ext>
            </a:extLst>
          </p:cNvPr>
          <p:cNvSpPr/>
          <p:nvPr/>
        </p:nvSpPr>
        <p:spPr>
          <a:xfrm>
            <a:off x="1478025" y="4252185"/>
            <a:ext cx="794104" cy="738508"/>
          </a:xfrm>
          <a:custGeom>
            <a:avLst/>
            <a:gdLst>
              <a:gd name="connsiteX0" fmla="*/ 310594 w 327663"/>
              <a:gd name="connsiteY0" fmla="*/ 219906 h 335196"/>
              <a:gd name="connsiteX1" fmla="*/ 246568 w 327663"/>
              <a:gd name="connsiteY1" fmla="*/ 176217 h 335196"/>
              <a:gd name="connsiteX2" fmla="*/ 212295 w 327663"/>
              <a:gd name="connsiteY2" fmla="*/ 176217 h 335196"/>
              <a:gd name="connsiteX3" fmla="*/ 165217 w 327663"/>
              <a:gd name="connsiteY3" fmla="*/ 189022 h 335196"/>
              <a:gd name="connsiteX4" fmla="*/ 118138 w 327663"/>
              <a:gd name="connsiteY4" fmla="*/ 176217 h 335196"/>
              <a:gd name="connsiteX5" fmla="*/ 83866 w 327663"/>
              <a:gd name="connsiteY5" fmla="*/ 176217 h 335196"/>
              <a:gd name="connsiteX6" fmla="*/ 19839 w 327663"/>
              <a:gd name="connsiteY6" fmla="*/ 219906 h 335196"/>
              <a:gd name="connsiteX7" fmla="*/ 1385 w 327663"/>
              <a:gd name="connsiteY7" fmla="*/ 299750 h 335196"/>
              <a:gd name="connsiteX8" fmla="*/ 165970 w 327663"/>
              <a:gd name="connsiteY8" fmla="*/ 335529 h 335196"/>
              <a:gd name="connsiteX9" fmla="*/ 329802 w 327663"/>
              <a:gd name="connsiteY9" fmla="*/ 299750 h 335196"/>
              <a:gd name="connsiteX10" fmla="*/ 310594 w 327663"/>
              <a:gd name="connsiteY10" fmla="*/ 219906 h 335196"/>
              <a:gd name="connsiteX11" fmla="*/ 165593 w 327663"/>
              <a:gd name="connsiteY11" fmla="*/ 154749 h 335196"/>
              <a:gd name="connsiteX12" fmla="*/ 242425 w 327663"/>
              <a:gd name="connsiteY12" fmla="*/ 77918 h 335196"/>
              <a:gd name="connsiteX13" fmla="*/ 165593 w 327663"/>
              <a:gd name="connsiteY13" fmla="*/ 1086 h 335196"/>
              <a:gd name="connsiteX14" fmla="*/ 88762 w 327663"/>
              <a:gd name="connsiteY14" fmla="*/ 77918 h 335196"/>
              <a:gd name="connsiteX15" fmla="*/ 165593 w 327663"/>
              <a:gd name="connsiteY15" fmla="*/ 154749 h 335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7663" h="335196">
                <a:moveTo>
                  <a:pt x="310594" y="219906"/>
                </a:moveTo>
                <a:cubicBezTo>
                  <a:pt x="287243" y="179983"/>
                  <a:pt x="246568" y="176217"/>
                  <a:pt x="246568" y="176217"/>
                </a:cubicBezTo>
                <a:lnTo>
                  <a:pt x="212295" y="176217"/>
                </a:lnTo>
                <a:cubicBezTo>
                  <a:pt x="198360" y="184126"/>
                  <a:pt x="182541" y="189022"/>
                  <a:pt x="165217" y="189022"/>
                </a:cubicBezTo>
                <a:cubicBezTo>
                  <a:pt x="147892" y="189022"/>
                  <a:pt x="132074" y="184503"/>
                  <a:pt x="118138" y="176217"/>
                </a:cubicBezTo>
                <a:lnTo>
                  <a:pt x="83866" y="176217"/>
                </a:lnTo>
                <a:cubicBezTo>
                  <a:pt x="83866" y="176217"/>
                  <a:pt x="43190" y="179983"/>
                  <a:pt x="19839" y="219906"/>
                </a:cubicBezTo>
                <a:cubicBezTo>
                  <a:pt x="-2758" y="259828"/>
                  <a:pt x="1385" y="299750"/>
                  <a:pt x="1385" y="299750"/>
                </a:cubicBezTo>
                <a:cubicBezTo>
                  <a:pt x="1385" y="299750"/>
                  <a:pt x="37164" y="335529"/>
                  <a:pt x="165970" y="335529"/>
                </a:cubicBezTo>
                <a:cubicBezTo>
                  <a:pt x="294776" y="335529"/>
                  <a:pt x="329802" y="299750"/>
                  <a:pt x="329802" y="299750"/>
                </a:cubicBezTo>
                <a:cubicBezTo>
                  <a:pt x="329802" y="299750"/>
                  <a:pt x="333945" y="259828"/>
                  <a:pt x="310594" y="219906"/>
                </a:cubicBezTo>
                <a:close/>
                <a:moveTo>
                  <a:pt x="165593" y="154749"/>
                </a:moveTo>
                <a:cubicBezTo>
                  <a:pt x="208152" y="154749"/>
                  <a:pt x="242425" y="120477"/>
                  <a:pt x="242425" y="77918"/>
                </a:cubicBezTo>
                <a:cubicBezTo>
                  <a:pt x="242425" y="35359"/>
                  <a:pt x="208152" y="1086"/>
                  <a:pt x="165593" y="1086"/>
                </a:cubicBezTo>
                <a:cubicBezTo>
                  <a:pt x="123035" y="1086"/>
                  <a:pt x="88762" y="35736"/>
                  <a:pt x="88762" y="77918"/>
                </a:cubicBezTo>
                <a:cubicBezTo>
                  <a:pt x="88762" y="120477"/>
                  <a:pt x="123035" y="154749"/>
                  <a:pt x="165593" y="154749"/>
                </a:cubicBezTo>
                <a:close/>
              </a:path>
            </a:pathLst>
          </a:custGeom>
          <a:solidFill>
            <a:schemeClr val="bg1"/>
          </a:solidFill>
          <a:ln w="366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BA4CF46-E210-4322-91D1-2A41779F64E4}"/>
              </a:ext>
            </a:extLst>
          </p:cNvPr>
          <p:cNvSpPr/>
          <p:nvPr/>
        </p:nvSpPr>
        <p:spPr>
          <a:xfrm>
            <a:off x="2897007" y="3733370"/>
            <a:ext cx="10082194" cy="35617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endParaRPr lang="cs-CZ" sz="4800" b="1" dirty="0">
              <a:latin typeface="Lato" panose="020F0502020204030203" pitchFamily="34" charset="0"/>
              <a:cs typeface="Segoe UI" panose="020B0502040204020203" pitchFamily="34" charset="0"/>
            </a:endParaRPr>
          </a:p>
          <a:p>
            <a:pPr>
              <a:lnSpc>
                <a:spcPct val="120000"/>
              </a:lnSpc>
            </a:pPr>
            <a:r>
              <a:rPr lang="cs-CZ" sz="3600" i="1" dirty="0">
                <a:latin typeface="Lato" panose="020F0502020204030203" pitchFamily="34" charset="0"/>
                <a:cs typeface="Segoe UI" panose="020B0502040204020203" pitchFamily="34" charset="0"/>
              </a:rPr>
              <a:t>- University of Zürich</a:t>
            </a:r>
          </a:p>
          <a:p>
            <a:pPr>
              <a:lnSpc>
                <a:spcPct val="120000"/>
              </a:lnSpc>
            </a:pPr>
            <a:r>
              <a:rPr lang="cs-CZ" sz="3600" i="1" dirty="0">
                <a:latin typeface="Lato" panose="020F0502020204030203" pitchFamily="34" charset="0"/>
                <a:cs typeface="Segoe UI" panose="020B0502040204020203" pitchFamily="34" charset="0"/>
              </a:rPr>
              <a:t>- </a:t>
            </a:r>
            <a:r>
              <a:rPr lang="en-US" sz="3600" i="1" dirty="0">
                <a:latin typeface="Lato" panose="020F0502020204030203" pitchFamily="34" charset="0"/>
                <a:cs typeface="Segoe UI" panose="020B0502040204020203" pitchFamily="34" charset="0"/>
              </a:rPr>
              <a:t>University of Applied Sciences Northwestern</a:t>
            </a:r>
            <a:r>
              <a:rPr lang="cs-CZ" sz="3600" i="1">
                <a:latin typeface="Lato" panose="020F0502020204030203" pitchFamily="34" charset="0"/>
                <a:cs typeface="Segoe UI" panose="020B0502040204020203" pitchFamily="34" charset="0"/>
              </a:rPr>
              <a:t> 	</a:t>
            </a:r>
            <a:r>
              <a:rPr lang="en-US" sz="3600" i="1">
                <a:latin typeface="Lato" panose="020F0502020204030203" pitchFamily="34" charset="0"/>
                <a:cs typeface="Segoe UI" panose="020B0502040204020203" pitchFamily="34" charset="0"/>
              </a:rPr>
              <a:t>Switzerland</a:t>
            </a:r>
            <a:endParaRPr lang="cs-CZ" sz="3600" i="1" dirty="0">
              <a:latin typeface="Lato" panose="020F0502020204030203" pitchFamily="34" charset="0"/>
              <a:cs typeface="Segoe UI" panose="020B0502040204020203" pitchFamily="34" charset="0"/>
            </a:endParaRPr>
          </a:p>
          <a:p>
            <a:pPr>
              <a:lnSpc>
                <a:spcPct val="120000"/>
              </a:lnSpc>
            </a:pPr>
            <a:r>
              <a:rPr lang="cs-CZ" sz="3600" i="1" dirty="0">
                <a:latin typeface="Lato" panose="020F0502020204030203" pitchFamily="34" charset="0"/>
                <a:cs typeface="Segoe UI" panose="020B0502040204020203" pitchFamily="34" charset="0"/>
              </a:rPr>
              <a:t>- </a:t>
            </a:r>
            <a:r>
              <a:rPr lang="en-US" sz="3600" i="1" dirty="0">
                <a:latin typeface="Lato" panose="020F0502020204030203" pitchFamily="34" charset="0"/>
                <a:cs typeface="Segoe UI" panose="020B0502040204020203" pitchFamily="34" charset="0"/>
              </a:rPr>
              <a:t>Swiss Data Anonymization Competence Center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AC155C6-7E35-4156-B9B3-271571AF60CC}"/>
              </a:ext>
            </a:extLst>
          </p:cNvPr>
          <p:cNvSpPr txBox="1"/>
          <p:nvPr/>
        </p:nvSpPr>
        <p:spPr>
          <a:xfrm>
            <a:off x="484359" y="807463"/>
            <a:ext cx="1190094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i="1" dirty="0">
                <a:latin typeface="Lato" panose="020F0502020204030203" pitchFamily="34" charset="0"/>
                <a:cs typeface="Segoe UI" panose="020B0502040204020203" pitchFamily="34" charset="0"/>
              </a:rPr>
              <a:t>Anonymization of longitudinal demographic data</a:t>
            </a:r>
            <a:endParaRPr lang="en-US" sz="7200" i="1" dirty="0">
              <a:latin typeface="Lato" panose="020F050202020403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DC988AD-FB82-4850-84BE-0F496EB3BDC0}"/>
              </a:ext>
            </a:extLst>
          </p:cNvPr>
          <p:cNvSpPr/>
          <p:nvPr/>
        </p:nvSpPr>
        <p:spPr>
          <a:xfrm>
            <a:off x="18535728" y="22292412"/>
            <a:ext cx="246888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3600" dirty="0">
                <a:solidFill>
                  <a:schemeClr val="bg1">
                    <a:lumMod val="50000"/>
                  </a:schemeClr>
                </a:solidFill>
                <a:latin typeface="Lato" panose="020F0502020204030203" pitchFamily="34" charset="0"/>
                <a:cs typeface="Segoe UI" panose="020B0502040204020203" pitchFamily="34" charset="0"/>
              </a:rPr>
              <a:t>Visualize your findings with an image, graphic, or a key figure.</a:t>
            </a:r>
          </a:p>
          <a:p>
            <a:endParaRPr lang="en-US" sz="3600" dirty="0">
              <a:solidFill>
                <a:schemeClr val="bg1">
                  <a:lumMod val="50000"/>
                </a:schemeClr>
              </a:solidFill>
              <a:latin typeface="Lato" panose="020F0502020204030203" pitchFamily="34" charset="0"/>
              <a:cs typeface="Segoe UI" panose="020B0502040204020203" pitchFamily="34" charset="0"/>
            </a:endParaRPr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B62BF9C0-8774-4458-8210-ACA4788001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754101" y="13358194"/>
            <a:ext cx="12223692" cy="8149128"/>
          </a:xfrm>
          <a:prstGeom prst="rect">
            <a:avLst/>
          </a:prstGeom>
        </p:spPr>
      </p:pic>
      <p:pic>
        <p:nvPicPr>
          <p:cNvPr id="6" name="Obrázek 5" descr="Obsah obrázku Lidská tvář, osoba, oblečení, úsměv&#10;&#10;Popis byl vytvořen automaticky">
            <a:extLst>
              <a:ext uri="{FF2B5EF4-FFF2-40B4-BE49-F238E27FC236}">
                <a16:creationId xmlns:a16="http://schemas.microsoft.com/office/drawing/2014/main" id="{654B1AA9-3261-EE34-AE10-D55CD47E7A0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" b="355"/>
          <a:stretch/>
        </p:blipFill>
        <p:spPr>
          <a:xfrm>
            <a:off x="1039886" y="4811321"/>
            <a:ext cx="1670382" cy="221861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9" name="Obrázek 28" descr="Obsah obrázku kruh, skica, symbol, Písmo&#10;&#10;Popis byl vytvořen automaticky">
            <a:extLst>
              <a:ext uri="{FF2B5EF4-FFF2-40B4-BE49-F238E27FC236}">
                <a16:creationId xmlns:a16="http://schemas.microsoft.com/office/drawing/2014/main" id="{A53CF3FC-AF24-1230-D2DE-BC9358C2AE5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26841" y="29102093"/>
            <a:ext cx="3509615" cy="3509615"/>
          </a:xfrm>
          <a:prstGeom prst="rect">
            <a:avLst/>
          </a:prstGeom>
        </p:spPr>
      </p:pic>
      <p:pic>
        <p:nvPicPr>
          <p:cNvPr id="40" name="Obrázek 39" descr="Obsah obrázku Písmo, Grafika, logo, grafický design&#10;&#10;Popis byl vytvořen automaticky">
            <a:extLst>
              <a:ext uri="{FF2B5EF4-FFF2-40B4-BE49-F238E27FC236}">
                <a16:creationId xmlns:a16="http://schemas.microsoft.com/office/drawing/2014/main" id="{5774CFD2-973E-F0C3-9B60-B7F966EDD5EC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52" t="17903" r="32568" b="18880"/>
          <a:stretch/>
        </p:blipFill>
        <p:spPr>
          <a:xfrm>
            <a:off x="44970540" y="29408785"/>
            <a:ext cx="3759200" cy="2529923"/>
          </a:xfrm>
          <a:prstGeom prst="rect">
            <a:avLst/>
          </a:prstGeom>
        </p:spPr>
      </p:pic>
      <p:pic>
        <p:nvPicPr>
          <p:cNvPr id="42" name="Obrázek 41" descr="Obsah obrázku Písmo, Grafika, logo, symbol&#10;&#10;Popis byl vytvořen automaticky">
            <a:extLst>
              <a:ext uri="{FF2B5EF4-FFF2-40B4-BE49-F238E27FC236}">
                <a16:creationId xmlns:a16="http://schemas.microsoft.com/office/drawing/2014/main" id="{6C167CB5-2A25-B5E7-DE28-2678A3C6EB2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96838" y="29489451"/>
            <a:ext cx="3370636" cy="2529923"/>
          </a:xfrm>
          <a:prstGeom prst="rect">
            <a:avLst/>
          </a:prstGeom>
        </p:spPr>
      </p:pic>
      <p:sp>
        <p:nvSpPr>
          <p:cNvPr id="43" name="Rectangle 19">
            <a:extLst>
              <a:ext uri="{FF2B5EF4-FFF2-40B4-BE49-F238E27FC236}">
                <a16:creationId xmlns:a16="http://schemas.microsoft.com/office/drawing/2014/main" id="{1CD3B9C2-A3CA-8C33-00BF-E69071C629C6}"/>
              </a:ext>
            </a:extLst>
          </p:cNvPr>
          <p:cNvSpPr/>
          <p:nvPr/>
        </p:nvSpPr>
        <p:spPr>
          <a:xfrm>
            <a:off x="827604" y="3713284"/>
            <a:ext cx="10082194" cy="877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cs-CZ" sz="4800" b="1" dirty="0">
                <a:latin typeface="Lato" panose="020F0502020204030203" pitchFamily="34" charset="0"/>
                <a:cs typeface="Segoe UI" panose="020B0502040204020203" pitchFamily="34" charset="0"/>
              </a:rPr>
              <a:t>Jiří Novák</a:t>
            </a:r>
            <a:endParaRPr lang="en-US" sz="3600" i="1" dirty="0">
              <a:latin typeface="Lato" panose="020F050202020403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TextBox 2">
            <a:extLst>
              <a:ext uri="{FF2B5EF4-FFF2-40B4-BE49-F238E27FC236}">
                <a16:creationId xmlns:a16="http://schemas.microsoft.com/office/drawing/2014/main" id="{BE7BD027-1D8D-B9C9-0BAA-12877EC7FE7A}"/>
              </a:ext>
            </a:extLst>
          </p:cNvPr>
          <p:cNvSpPr txBox="1"/>
          <p:nvPr/>
        </p:nvSpPr>
        <p:spPr>
          <a:xfrm>
            <a:off x="2087202" y="26205448"/>
            <a:ext cx="10636478" cy="59993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3600" b="1" dirty="0">
                <a:latin typeface="Lato" panose="020F0502020204030203" pitchFamily="34" charset="0"/>
                <a:cs typeface="Segoe UI" panose="020B0502040204020203" pitchFamily="34" charset="0"/>
              </a:rPr>
              <a:t>Open Science, Open Access, Open Data</a:t>
            </a:r>
          </a:p>
          <a:p>
            <a:pPr>
              <a:lnSpc>
                <a:spcPct val="120000"/>
              </a:lnSpc>
            </a:pPr>
            <a:r>
              <a:rPr lang="en-US" sz="3600" dirty="0">
                <a:latin typeface="Lato" panose="020F0502020204030203" pitchFamily="34" charset="0"/>
                <a:cs typeface="Segoe UI" panose="020B0502040204020203" pitchFamily="34" charset="0"/>
              </a:rPr>
              <a:t>Research</a:t>
            </a:r>
            <a:r>
              <a:rPr lang="cs-CZ" sz="3600" dirty="0">
                <a:latin typeface="Lato" panose="020F0502020204030203" pitchFamily="34" charset="0"/>
                <a:cs typeface="Segoe UI" panose="020B0502040204020203" pitchFamily="34" charset="0"/>
              </a:rPr>
              <a:t> </a:t>
            </a:r>
            <a:r>
              <a:rPr lang="en-US" sz="3600" dirty="0">
                <a:latin typeface="Lato" panose="020F0502020204030203" pitchFamily="34" charset="0"/>
                <a:cs typeface="Segoe UI" panose="020B0502040204020203" pitchFamily="34" charset="0"/>
              </a:rPr>
              <a:t>data that results from publicly funded research </a:t>
            </a:r>
            <a:r>
              <a:rPr lang="en-US" sz="3600" noProof="1">
                <a:latin typeface="Lato" panose="020F0502020204030203" pitchFamily="34" charset="0"/>
                <a:cs typeface="Segoe UI" panose="020B0502040204020203" pitchFamily="34" charset="0"/>
              </a:rPr>
              <a:t>should be</a:t>
            </a:r>
          </a:p>
          <a:p>
            <a:pPr marL="1028700" lvl="1" indent="-57150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sz="3600" b="1" dirty="0">
                <a:latin typeface="Lato" panose="020F0502020204030203" pitchFamily="34" charset="0"/>
                <a:cs typeface="Segoe UI" panose="020B0502040204020203" pitchFamily="34" charset="0"/>
              </a:rPr>
              <a:t>findable</a:t>
            </a:r>
            <a:r>
              <a:rPr lang="en-US" sz="3600" dirty="0">
                <a:latin typeface="Lato" panose="020F0502020204030203" pitchFamily="34" charset="0"/>
                <a:cs typeface="Segoe UI" panose="020B0502040204020203" pitchFamily="34" charset="0"/>
              </a:rPr>
              <a:t>, </a:t>
            </a:r>
            <a:r>
              <a:rPr lang="en-US" sz="3600" b="1" dirty="0">
                <a:latin typeface="Lato" panose="020F0502020204030203" pitchFamily="34" charset="0"/>
                <a:cs typeface="Segoe UI" panose="020B0502040204020203" pitchFamily="34" charset="0"/>
              </a:rPr>
              <a:t>accessible</a:t>
            </a:r>
            <a:r>
              <a:rPr lang="en-US" sz="3600" dirty="0">
                <a:latin typeface="Lato" panose="020F0502020204030203" pitchFamily="34" charset="0"/>
                <a:cs typeface="Segoe UI" panose="020B0502040204020203" pitchFamily="34" charset="0"/>
              </a:rPr>
              <a:t>, </a:t>
            </a:r>
            <a:r>
              <a:rPr lang="en-US" sz="3600" b="1" dirty="0">
                <a:latin typeface="Lato" panose="020F0502020204030203" pitchFamily="34" charset="0"/>
                <a:cs typeface="Segoe UI" panose="020B0502040204020203" pitchFamily="34" charset="0"/>
              </a:rPr>
              <a:t>interoperable</a:t>
            </a:r>
            <a:r>
              <a:rPr lang="cs-CZ" sz="3600" dirty="0">
                <a:latin typeface="Lato" panose="020F0502020204030203" pitchFamily="34" charset="0"/>
                <a:cs typeface="Segoe UI" panose="020B0502040204020203" pitchFamily="34" charset="0"/>
              </a:rPr>
              <a:t>, </a:t>
            </a:r>
            <a:r>
              <a:rPr lang="en-US" sz="3600" b="1" dirty="0">
                <a:latin typeface="Lato" panose="020F0502020204030203" pitchFamily="34" charset="0"/>
                <a:cs typeface="Segoe UI" panose="020B0502040204020203" pitchFamily="34" charset="0"/>
              </a:rPr>
              <a:t>reusable</a:t>
            </a:r>
            <a:r>
              <a:rPr lang="en-US" sz="3600" dirty="0">
                <a:latin typeface="Lato" panose="020F0502020204030203" pitchFamily="34" charset="0"/>
                <a:cs typeface="Segoe UI" panose="020B0502040204020203" pitchFamily="34" charset="0"/>
              </a:rPr>
              <a:t> (‘FAIR principles’)</a:t>
            </a:r>
            <a:endParaRPr lang="cs-CZ" sz="3600" dirty="0">
              <a:latin typeface="Lato" panose="020F0502020204030203" pitchFamily="34" charset="0"/>
              <a:cs typeface="Segoe UI" panose="020B0502040204020203" pitchFamily="34" charset="0"/>
            </a:endParaRPr>
          </a:p>
          <a:p>
            <a:pPr marL="1028700" lvl="1" indent="-57150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sz="3600" dirty="0">
                <a:latin typeface="Lato" panose="020F0502020204030203" pitchFamily="34" charset="0"/>
                <a:cs typeface="Segoe UI" panose="020B0502040204020203" pitchFamily="34" charset="0"/>
              </a:rPr>
              <a:t>therefore</a:t>
            </a:r>
            <a:r>
              <a:rPr lang="cs-CZ" sz="3600" dirty="0">
                <a:latin typeface="Lato" panose="020F0502020204030203" pitchFamily="34" charset="0"/>
                <a:cs typeface="Segoe UI" panose="020B0502040204020203" pitchFamily="34" charset="0"/>
              </a:rPr>
              <a:t> </a:t>
            </a:r>
            <a:r>
              <a:rPr lang="en-US" sz="3600" b="1" dirty="0">
                <a:latin typeface="Lato" panose="020F0502020204030203" pitchFamily="34" charset="0"/>
                <a:cs typeface="Segoe UI" panose="020B0502040204020203" pitchFamily="34" charset="0"/>
              </a:rPr>
              <a:t>replicable</a:t>
            </a:r>
            <a:r>
              <a:rPr lang="cs-CZ" sz="3600" dirty="0">
                <a:latin typeface="Lato" panose="020F0502020204030203" pitchFamily="34" charset="0"/>
                <a:cs typeface="Segoe UI" panose="020B0502040204020203" pitchFamily="34" charset="0"/>
              </a:rPr>
              <a:t>, </a:t>
            </a:r>
            <a:r>
              <a:rPr lang="en-US" sz="3600" b="1" dirty="0">
                <a:latin typeface="Lato" panose="020F0502020204030203" pitchFamily="34" charset="0"/>
                <a:cs typeface="Segoe UI" panose="020B0502040204020203" pitchFamily="34" charset="0"/>
              </a:rPr>
              <a:t>transparent</a:t>
            </a:r>
            <a:r>
              <a:rPr lang="en-US" sz="3600" dirty="0">
                <a:latin typeface="Lato" panose="020F0502020204030203" pitchFamily="34" charset="0"/>
                <a:cs typeface="Segoe UI" panose="020B0502040204020203" pitchFamily="34" charset="0"/>
              </a:rPr>
              <a:t>,</a:t>
            </a:r>
            <a:r>
              <a:rPr lang="cs-CZ" sz="3600" dirty="0">
                <a:latin typeface="Lato" panose="020F0502020204030203" pitchFamily="34" charset="0"/>
                <a:cs typeface="Segoe UI" panose="020B0502040204020203" pitchFamily="34" charset="0"/>
              </a:rPr>
              <a:t> </a:t>
            </a:r>
            <a:r>
              <a:rPr lang="en-US" sz="3600" b="1" dirty="0">
                <a:latin typeface="Lato" panose="020F0502020204030203" pitchFamily="34" charset="0"/>
                <a:cs typeface="Segoe UI" panose="020B0502040204020203" pitchFamily="34" charset="0"/>
              </a:rPr>
              <a:t>trustworthy</a:t>
            </a:r>
            <a:endParaRPr lang="cs-CZ" sz="3600" b="1" dirty="0">
              <a:latin typeface="Lato" panose="020F0502020204030203" pitchFamily="34" charset="0"/>
              <a:cs typeface="Segoe UI" panose="020B0502040204020203" pitchFamily="34" charset="0"/>
            </a:endParaRPr>
          </a:p>
          <a:p>
            <a:pPr marL="1028700" lvl="1" indent="-57150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sz="3600" dirty="0">
                <a:latin typeface="Lato" panose="020F0502020204030203" pitchFamily="34" charset="0"/>
                <a:cs typeface="Segoe UI" panose="020B0502040204020203" pitchFamily="34" charset="0"/>
              </a:rPr>
              <a:t>as open as possible, as closed as necessary</a:t>
            </a:r>
          </a:p>
          <a:p>
            <a:pPr marL="0" lvl="1">
              <a:lnSpc>
                <a:spcPct val="120000"/>
              </a:lnSpc>
            </a:pPr>
            <a:r>
              <a:rPr lang="en-US" sz="3600" dirty="0">
                <a:latin typeface="Lato" panose="020F0502020204030203" pitchFamily="34" charset="0"/>
                <a:cs typeface="Segoe UI" panose="020B0502040204020203" pitchFamily="34" charset="0"/>
                <a:hlinkClick r:id="rId10"/>
              </a:rPr>
              <a:t>Commission Recommendation (EU) 2018/790</a:t>
            </a:r>
            <a:r>
              <a:rPr lang="cs-CZ" sz="3600" dirty="0">
                <a:latin typeface="Lato" panose="020F0502020204030203" pitchFamily="34" charset="0"/>
                <a:cs typeface="Segoe UI" panose="020B0502040204020203" pitchFamily="34" charset="0"/>
                <a:hlinkClick r:id="rId10"/>
              </a:rPr>
              <a:t> </a:t>
            </a:r>
            <a:r>
              <a:rPr lang="en-US" sz="3600" dirty="0">
                <a:latin typeface="Lato" panose="020F0502020204030203" pitchFamily="34" charset="0"/>
                <a:cs typeface="Segoe UI" panose="020B0502040204020203" pitchFamily="34" charset="0"/>
                <a:hlinkClick r:id="rId10"/>
              </a:rPr>
              <a:t>on access to and preservation of scientific information</a:t>
            </a:r>
            <a:endParaRPr lang="en-US" sz="3600" dirty="0">
              <a:latin typeface="Lato" panose="020F0502020204030203" pitchFamily="34" charset="0"/>
              <a:cs typeface="Segoe UI" panose="020B0502040204020203" pitchFamily="34" charset="0"/>
            </a:endParaRPr>
          </a:p>
        </p:txBody>
      </p:sp>
      <p:pic>
        <p:nvPicPr>
          <p:cNvPr id="10" name="Obrázek 9" descr="Obsah obrázku Grafika, Písmo, logo, symbol&#10;&#10;Popis byl vytvořen automaticky">
            <a:extLst>
              <a:ext uri="{FF2B5EF4-FFF2-40B4-BE49-F238E27FC236}">
                <a16:creationId xmlns:a16="http://schemas.microsoft.com/office/drawing/2014/main" id="{AEC35F9F-93D7-DA6D-92AB-9B2C05234FA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432" y="30824326"/>
            <a:ext cx="1253808" cy="1221598"/>
          </a:xfrm>
          <a:prstGeom prst="rect">
            <a:avLst/>
          </a:prstGeom>
        </p:spPr>
      </p:pic>
      <p:pic>
        <p:nvPicPr>
          <p:cNvPr id="13" name="Obrázek 12" descr="Obsah obrázku umění, Dětské kresby, snímek obrazovky&#10;&#10;Popis byl vytvořen automaticky">
            <a:extLst>
              <a:ext uri="{FF2B5EF4-FFF2-40B4-BE49-F238E27FC236}">
                <a16:creationId xmlns:a16="http://schemas.microsoft.com/office/drawing/2014/main" id="{8239B2AA-6F2F-87ED-A723-87430C21A2F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731" y="26385833"/>
            <a:ext cx="1599210" cy="1599210"/>
          </a:xfrm>
          <a:prstGeom prst="rect">
            <a:avLst/>
          </a:prstGeom>
        </p:spPr>
      </p:pic>
      <p:pic>
        <p:nvPicPr>
          <p:cNvPr id="23" name="Obrázek 22" descr="Obsah obrázku Písmo, Grafika, logo, design&#10;&#10;Popis byl vytvořen automaticky">
            <a:extLst>
              <a:ext uri="{FF2B5EF4-FFF2-40B4-BE49-F238E27FC236}">
                <a16:creationId xmlns:a16="http://schemas.microsoft.com/office/drawing/2014/main" id="{82BDCA56-C7D8-5D02-66F7-BE7A80A02B5E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063"/>
          <a:stretch/>
        </p:blipFill>
        <p:spPr>
          <a:xfrm>
            <a:off x="150261" y="28825322"/>
            <a:ext cx="1936941" cy="1063623"/>
          </a:xfrm>
          <a:prstGeom prst="rect">
            <a:avLst/>
          </a:prstGeom>
        </p:spPr>
      </p:pic>
      <p:sp>
        <p:nvSpPr>
          <p:cNvPr id="8" name="TextBox 2">
            <a:extLst>
              <a:ext uri="{FF2B5EF4-FFF2-40B4-BE49-F238E27FC236}">
                <a16:creationId xmlns:a16="http://schemas.microsoft.com/office/drawing/2014/main" id="{3B489B79-4AA9-3643-0695-6572EA841513}"/>
              </a:ext>
            </a:extLst>
          </p:cNvPr>
          <p:cNvSpPr txBox="1"/>
          <p:nvPr/>
        </p:nvSpPr>
        <p:spPr>
          <a:xfrm>
            <a:off x="36926054" y="27016770"/>
            <a:ext cx="12139888" cy="28969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3600" b="1" dirty="0">
                <a:latin typeface="Lato" panose="020F0502020204030203" pitchFamily="34" charset="0"/>
                <a:cs typeface="Segoe UI" panose="020B0502040204020203" pitchFamily="34" charset="0"/>
              </a:rPr>
              <a:t>Acknowledgments</a:t>
            </a:r>
          </a:p>
          <a:p>
            <a:pPr>
              <a:lnSpc>
                <a:spcPct val="120000"/>
              </a:lnSpc>
            </a:pPr>
            <a:r>
              <a:rPr lang="en-US" sz="2800" dirty="0">
                <a:latin typeface="Lato" panose="020F0502020204030203" pitchFamily="34" charset="0"/>
                <a:cs typeface="Segoe UI" panose="020B0502040204020203" pitchFamily="34" charset="0"/>
              </a:rPr>
              <a:t>This work was funded by the Swiss National Science</a:t>
            </a:r>
            <a:r>
              <a:rPr lang="cs-CZ" sz="2800" dirty="0">
                <a:latin typeface="Lato" panose="020F0502020204030203" pitchFamily="34" charset="0"/>
                <a:cs typeface="Segoe UI" panose="020B0502040204020203" pitchFamily="34" charset="0"/>
              </a:rPr>
              <a:t> </a:t>
            </a:r>
            <a:r>
              <a:rPr lang="en-US" sz="2800" dirty="0">
                <a:latin typeface="Lato" panose="020F0502020204030203" pitchFamily="34" charset="0"/>
                <a:cs typeface="Segoe UI" panose="020B0502040204020203" pitchFamily="34" charset="0"/>
              </a:rPr>
              <a:t>Foundation with grant number 211751</a:t>
            </a:r>
            <a:r>
              <a:rPr lang="cs-CZ" sz="2800" dirty="0">
                <a:latin typeface="Lato" panose="020F0502020204030203" pitchFamily="34" charset="0"/>
                <a:cs typeface="Segoe UI" panose="020B0502040204020203" pitchFamily="34" charset="0"/>
              </a:rPr>
              <a:t>:</a:t>
            </a:r>
            <a:r>
              <a:rPr lang="en-US" sz="2800" dirty="0">
                <a:latin typeface="Lato" panose="020F0502020204030203" pitchFamily="34" charset="0"/>
                <a:cs typeface="Segoe UI" panose="020B0502040204020203" pitchFamily="34" charset="0"/>
              </a:rPr>
              <a:t> "</a:t>
            </a:r>
            <a:r>
              <a:rPr lang="en-US" sz="2800" i="1" dirty="0">
                <a:latin typeface="Lato" panose="020F0502020204030203" pitchFamily="34" charset="0"/>
                <a:cs typeface="Segoe UI" panose="020B0502040204020203" pitchFamily="34" charset="0"/>
              </a:rPr>
              <a:t>Harnessing event and longitudinal data in industry and health</a:t>
            </a:r>
            <a:r>
              <a:rPr lang="cs-CZ" sz="2800" i="1" dirty="0">
                <a:latin typeface="Lato" panose="020F0502020204030203" pitchFamily="34" charset="0"/>
                <a:cs typeface="Segoe UI" panose="020B0502040204020203" pitchFamily="34" charset="0"/>
              </a:rPr>
              <a:t> </a:t>
            </a:r>
            <a:r>
              <a:rPr lang="en-US" sz="2800" i="1" dirty="0">
                <a:latin typeface="Lato" panose="020F0502020204030203" pitchFamily="34" charset="0"/>
                <a:cs typeface="Segoe UI" panose="020B0502040204020203" pitchFamily="34" charset="0"/>
              </a:rPr>
              <a:t>sector through privacy preserving technologies</a:t>
            </a:r>
            <a:r>
              <a:rPr lang="en-US" sz="2800" dirty="0">
                <a:latin typeface="Lato" panose="020F0502020204030203" pitchFamily="34" charset="0"/>
                <a:cs typeface="Segoe UI" panose="020B0502040204020203" pitchFamily="34" charset="0"/>
              </a:rPr>
              <a:t>"</a:t>
            </a:r>
            <a:r>
              <a:rPr lang="cs-CZ" sz="2800" dirty="0">
                <a:latin typeface="Lato" panose="020F0502020204030203" pitchFamily="34" charset="0"/>
                <a:cs typeface="Segoe UI" panose="020B0502040204020203" pitchFamily="34" charset="0"/>
              </a:rPr>
              <a:t>.</a:t>
            </a:r>
          </a:p>
          <a:p>
            <a:pPr>
              <a:lnSpc>
                <a:spcPct val="120000"/>
              </a:lnSpc>
            </a:pPr>
            <a:endParaRPr lang="en-US" sz="3600" dirty="0">
              <a:latin typeface="Lato" panose="020F050202020403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Graphic 7">
            <a:extLst>
              <a:ext uri="{FF2B5EF4-FFF2-40B4-BE49-F238E27FC236}">
                <a16:creationId xmlns:a16="http://schemas.microsoft.com/office/drawing/2014/main" id="{4A3760EA-FDED-FBEE-BCD8-5EA393AB1359}"/>
              </a:ext>
            </a:extLst>
          </p:cNvPr>
          <p:cNvSpPr/>
          <p:nvPr/>
        </p:nvSpPr>
        <p:spPr>
          <a:xfrm>
            <a:off x="24989103" y="28599338"/>
            <a:ext cx="1256803" cy="2173929"/>
          </a:xfrm>
          <a:custGeom>
            <a:avLst/>
            <a:gdLst>
              <a:gd name="connsiteX0" fmla="*/ 321256 w 2089376"/>
              <a:gd name="connsiteY0" fmla="*/ 0 h 3614056"/>
              <a:gd name="connsiteX1" fmla="*/ 0 w 2089376"/>
              <a:gd name="connsiteY1" fmla="*/ 321256 h 3614056"/>
              <a:gd name="connsiteX2" fmla="*/ 0 w 2089376"/>
              <a:gd name="connsiteY2" fmla="*/ 3292801 h 3614056"/>
              <a:gd name="connsiteX3" fmla="*/ 321256 w 2089376"/>
              <a:gd name="connsiteY3" fmla="*/ 3614057 h 3614056"/>
              <a:gd name="connsiteX4" fmla="*/ 1815047 w 2089376"/>
              <a:gd name="connsiteY4" fmla="*/ 3614057 h 3614056"/>
              <a:gd name="connsiteX5" fmla="*/ 2136303 w 2089376"/>
              <a:gd name="connsiteY5" fmla="*/ 3292801 h 3614056"/>
              <a:gd name="connsiteX6" fmla="*/ 2136303 w 2089376"/>
              <a:gd name="connsiteY6" fmla="*/ 321256 h 3614056"/>
              <a:gd name="connsiteX7" fmla="*/ 1815047 w 2089376"/>
              <a:gd name="connsiteY7" fmla="*/ 0 h 3614056"/>
              <a:gd name="connsiteX8" fmla="*/ 321256 w 2089376"/>
              <a:gd name="connsiteY8" fmla="*/ 0 h 3614056"/>
              <a:gd name="connsiteX9" fmla="*/ 889115 w 2089376"/>
              <a:gd name="connsiteY9" fmla="*/ 309397 h 3614056"/>
              <a:gd name="connsiteX10" fmla="*/ 1247302 w 2089376"/>
              <a:gd name="connsiteY10" fmla="*/ 309397 h 3614056"/>
              <a:gd name="connsiteX11" fmla="*/ 1289936 w 2089376"/>
              <a:gd name="connsiteY11" fmla="*/ 369650 h 3614056"/>
              <a:gd name="connsiteX12" fmla="*/ 1247302 w 2089376"/>
              <a:gd name="connsiteY12" fmla="*/ 429903 h 3614056"/>
              <a:gd name="connsiteX13" fmla="*/ 889115 w 2089376"/>
              <a:gd name="connsiteY13" fmla="*/ 429903 h 3614056"/>
              <a:gd name="connsiteX14" fmla="*/ 846480 w 2089376"/>
              <a:gd name="connsiteY14" fmla="*/ 369650 h 3614056"/>
              <a:gd name="connsiteX15" fmla="*/ 889115 w 2089376"/>
              <a:gd name="connsiteY15" fmla="*/ 309397 h 3614056"/>
              <a:gd name="connsiteX16" fmla="*/ 176468 w 2089376"/>
              <a:gd name="connsiteY16" fmla="*/ 738905 h 3614056"/>
              <a:gd name="connsiteX17" fmla="*/ 1959892 w 2089376"/>
              <a:gd name="connsiteY17" fmla="*/ 738905 h 3614056"/>
              <a:gd name="connsiteX18" fmla="*/ 1959892 w 2089376"/>
              <a:gd name="connsiteY18" fmla="*/ 2875208 h 3614056"/>
              <a:gd name="connsiteX19" fmla="*/ 176468 w 2089376"/>
              <a:gd name="connsiteY19" fmla="*/ 2875208 h 3614056"/>
              <a:gd name="connsiteX20" fmla="*/ 176468 w 2089376"/>
              <a:gd name="connsiteY20" fmla="*/ 738905 h 3614056"/>
              <a:gd name="connsiteX21" fmla="*/ 1068180 w 2089376"/>
              <a:gd name="connsiteY21" fmla="*/ 3045747 h 3614056"/>
              <a:gd name="connsiteX22" fmla="*/ 1068180 w 2089376"/>
              <a:gd name="connsiteY22" fmla="*/ 3045747 h 3614056"/>
              <a:gd name="connsiteX23" fmla="*/ 1267066 w 2089376"/>
              <a:gd name="connsiteY23" fmla="*/ 3244633 h 3614056"/>
              <a:gd name="connsiteX24" fmla="*/ 1267066 w 2089376"/>
              <a:gd name="connsiteY24" fmla="*/ 3244633 h 3614056"/>
              <a:gd name="connsiteX25" fmla="*/ 1267066 w 2089376"/>
              <a:gd name="connsiteY25" fmla="*/ 3244633 h 3614056"/>
              <a:gd name="connsiteX26" fmla="*/ 1267066 w 2089376"/>
              <a:gd name="connsiteY26" fmla="*/ 3244633 h 3614056"/>
              <a:gd name="connsiteX27" fmla="*/ 1068180 w 2089376"/>
              <a:gd name="connsiteY27" fmla="*/ 3443519 h 3614056"/>
              <a:gd name="connsiteX28" fmla="*/ 1068180 w 2089376"/>
              <a:gd name="connsiteY28" fmla="*/ 3443519 h 3614056"/>
              <a:gd name="connsiteX29" fmla="*/ 1068180 w 2089376"/>
              <a:gd name="connsiteY29" fmla="*/ 3443519 h 3614056"/>
              <a:gd name="connsiteX30" fmla="*/ 1068180 w 2089376"/>
              <a:gd name="connsiteY30" fmla="*/ 3443519 h 3614056"/>
              <a:gd name="connsiteX31" fmla="*/ 869294 w 2089376"/>
              <a:gd name="connsiteY31" fmla="*/ 3244633 h 3614056"/>
              <a:gd name="connsiteX32" fmla="*/ 869294 w 2089376"/>
              <a:gd name="connsiteY32" fmla="*/ 3244633 h 3614056"/>
              <a:gd name="connsiteX33" fmla="*/ 869294 w 2089376"/>
              <a:gd name="connsiteY33" fmla="*/ 3244633 h 3614056"/>
              <a:gd name="connsiteX34" fmla="*/ 869294 w 2089376"/>
              <a:gd name="connsiteY34" fmla="*/ 3244633 h 3614056"/>
              <a:gd name="connsiteX35" fmla="*/ 1068180 w 2089376"/>
              <a:gd name="connsiteY35" fmla="*/ 3045747 h 3614056"/>
              <a:gd name="connsiteX36" fmla="*/ 1068180 w 2089376"/>
              <a:gd name="connsiteY36" fmla="*/ 3045747 h 3614056"/>
              <a:gd name="connsiteX37" fmla="*/ 1068180 w 2089376"/>
              <a:gd name="connsiteY37" fmla="*/ 3045747 h 3614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2089376" h="3614056">
                <a:moveTo>
                  <a:pt x="321256" y="0"/>
                </a:moveTo>
                <a:cubicBezTo>
                  <a:pt x="144562" y="0"/>
                  <a:pt x="0" y="144562"/>
                  <a:pt x="0" y="321256"/>
                </a:cubicBezTo>
                <a:lnTo>
                  <a:pt x="0" y="3292801"/>
                </a:lnTo>
                <a:cubicBezTo>
                  <a:pt x="0" y="3469495"/>
                  <a:pt x="144562" y="3614057"/>
                  <a:pt x="321256" y="3614057"/>
                </a:cubicBezTo>
                <a:lnTo>
                  <a:pt x="1815047" y="3614057"/>
                </a:lnTo>
                <a:cubicBezTo>
                  <a:pt x="1991741" y="3614057"/>
                  <a:pt x="2136303" y="3469495"/>
                  <a:pt x="2136303" y="3292801"/>
                </a:cubicBezTo>
                <a:lnTo>
                  <a:pt x="2136303" y="321256"/>
                </a:lnTo>
                <a:cubicBezTo>
                  <a:pt x="2136303" y="144562"/>
                  <a:pt x="1991741" y="0"/>
                  <a:pt x="1815047" y="0"/>
                </a:cubicBezTo>
                <a:lnTo>
                  <a:pt x="321256" y="0"/>
                </a:lnTo>
                <a:close/>
                <a:moveTo>
                  <a:pt x="889115" y="309397"/>
                </a:moveTo>
                <a:lnTo>
                  <a:pt x="1247302" y="309397"/>
                </a:lnTo>
                <a:cubicBezTo>
                  <a:pt x="1270849" y="309397"/>
                  <a:pt x="1289936" y="336390"/>
                  <a:pt x="1289936" y="369650"/>
                </a:cubicBezTo>
                <a:cubicBezTo>
                  <a:pt x="1289936" y="402911"/>
                  <a:pt x="1270849" y="429903"/>
                  <a:pt x="1247302" y="429903"/>
                </a:cubicBezTo>
                <a:lnTo>
                  <a:pt x="889115" y="429903"/>
                </a:lnTo>
                <a:cubicBezTo>
                  <a:pt x="865567" y="429903"/>
                  <a:pt x="846480" y="402911"/>
                  <a:pt x="846480" y="369650"/>
                </a:cubicBezTo>
                <a:cubicBezTo>
                  <a:pt x="846480" y="336390"/>
                  <a:pt x="865567" y="309397"/>
                  <a:pt x="889115" y="309397"/>
                </a:cubicBezTo>
                <a:close/>
                <a:moveTo>
                  <a:pt x="176468" y="738905"/>
                </a:moveTo>
                <a:lnTo>
                  <a:pt x="1959892" y="738905"/>
                </a:lnTo>
                <a:lnTo>
                  <a:pt x="1959892" y="2875208"/>
                </a:lnTo>
                <a:lnTo>
                  <a:pt x="176468" y="2875208"/>
                </a:lnTo>
                <a:lnTo>
                  <a:pt x="176468" y="738905"/>
                </a:lnTo>
                <a:close/>
                <a:moveTo>
                  <a:pt x="1068180" y="3045747"/>
                </a:moveTo>
                <a:cubicBezTo>
                  <a:pt x="1068180" y="3045747"/>
                  <a:pt x="1068180" y="3045747"/>
                  <a:pt x="1068180" y="3045747"/>
                </a:cubicBezTo>
                <a:cubicBezTo>
                  <a:pt x="1178013" y="3045747"/>
                  <a:pt x="1267066" y="3134799"/>
                  <a:pt x="1267066" y="3244633"/>
                </a:cubicBezTo>
                <a:cubicBezTo>
                  <a:pt x="1267066" y="3244633"/>
                  <a:pt x="1267066" y="3244633"/>
                  <a:pt x="1267066" y="3244633"/>
                </a:cubicBezTo>
                <a:lnTo>
                  <a:pt x="1267066" y="3244633"/>
                </a:lnTo>
                <a:cubicBezTo>
                  <a:pt x="1267066" y="3244633"/>
                  <a:pt x="1267066" y="3244633"/>
                  <a:pt x="1267066" y="3244633"/>
                </a:cubicBezTo>
                <a:cubicBezTo>
                  <a:pt x="1267066" y="3354466"/>
                  <a:pt x="1178013" y="3443519"/>
                  <a:pt x="1068180" y="3443519"/>
                </a:cubicBezTo>
                <a:cubicBezTo>
                  <a:pt x="1068180" y="3443519"/>
                  <a:pt x="1068180" y="3443519"/>
                  <a:pt x="1068180" y="3443519"/>
                </a:cubicBezTo>
                <a:lnTo>
                  <a:pt x="1068180" y="3443519"/>
                </a:lnTo>
                <a:cubicBezTo>
                  <a:pt x="1068180" y="3443519"/>
                  <a:pt x="1068180" y="3443519"/>
                  <a:pt x="1068180" y="3443519"/>
                </a:cubicBezTo>
                <a:cubicBezTo>
                  <a:pt x="958346" y="3443519"/>
                  <a:pt x="869294" y="3354466"/>
                  <a:pt x="869294" y="3244633"/>
                </a:cubicBezTo>
                <a:cubicBezTo>
                  <a:pt x="869294" y="3244633"/>
                  <a:pt x="869294" y="3244633"/>
                  <a:pt x="869294" y="3244633"/>
                </a:cubicBezTo>
                <a:lnTo>
                  <a:pt x="869294" y="3244633"/>
                </a:lnTo>
                <a:cubicBezTo>
                  <a:pt x="869294" y="3244633"/>
                  <a:pt x="869294" y="3244633"/>
                  <a:pt x="869294" y="3244633"/>
                </a:cubicBezTo>
                <a:cubicBezTo>
                  <a:pt x="869294" y="3134799"/>
                  <a:pt x="958346" y="3045747"/>
                  <a:pt x="1068180" y="3045747"/>
                </a:cubicBezTo>
                <a:cubicBezTo>
                  <a:pt x="1068180" y="3045747"/>
                  <a:pt x="1068180" y="3045747"/>
                  <a:pt x="1068180" y="3045747"/>
                </a:cubicBezTo>
                <a:lnTo>
                  <a:pt x="1068180" y="3045747"/>
                </a:lnTo>
                <a:close/>
              </a:path>
            </a:pathLst>
          </a:custGeom>
          <a:solidFill>
            <a:srgbClr val="CDCDCD"/>
          </a:solidFill>
          <a:ln w="56406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1" name="TextBox 18">
            <a:extLst>
              <a:ext uri="{FF2B5EF4-FFF2-40B4-BE49-F238E27FC236}">
                <a16:creationId xmlns:a16="http://schemas.microsoft.com/office/drawing/2014/main" id="{BF8F3099-D06C-303C-4B22-5800E64F2C6A}"/>
              </a:ext>
            </a:extLst>
          </p:cNvPr>
          <p:cNvSpPr txBox="1"/>
          <p:nvPr/>
        </p:nvSpPr>
        <p:spPr>
          <a:xfrm>
            <a:off x="26670067" y="28698272"/>
            <a:ext cx="472397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CDCDCD"/>
                </a:solidFill>
                <a:latin typeface="Lato Black" panose="020F0A02020204030203" pitchFamily="34" charset="0"/>
                <a:cs typeface="Arial" panose="020B0604020202020204" pitchFamily="34" charset="0"/>
              </a:rPr>
              <a:t>Take a picture</a:t>
            </a:r>
            <a:r>
              <a:rPr lang="en-US" sz="4800" dirty="0">
                <a:solidFill>
                  <a:srgbClr val="CDCDCD"/>
                </a:solidFill>
                <a:latin typeface="Lato" panose="020F0502020204030203" pitchFamily="34" charset="0"/>
                <a:cs typeface="Arial" panose="020B0604020202020204" pitchFamily="34" charset="0"/>
              </a:rPr>
              <a:t> to</a:t>
            </a:r>
            <a:r>
              <a:rPr lang="cs-CZ" sz="4800" dirty="0">
                <a:solidFill>
                  <a:srgbClr val="CDCDCD"/>
                </a:solidFill>
                <a:latin typeface="Lato" panose="020F0502020204030203" pitchFamily="34" charset="0"/>
                <a:cs typeface="Arial" panose="020B0604020202020204" pitchFamily="34" charset="0"/>
              </a:rPr>
              <a:t> </a:t>
            </a:r>
            <a:r>
              <a:rPr lang="en-US" sz="4800" dirty="0">
                <a:solidFill>
                  <a:srgbClr val="CDCDCD"/>
                </a:solidFill>
                <a:latin typeface="Lato Black" panose="020F0A02020204030203" pitchFamily="34" charset="0"/>
                <a:cs typeface="Arial" panose="020B0604020202020204" pitchFamily="34" charset="0"/>
              </a:rPr>
              <a:t>download</a:t>
            </a:r>
            <a:r>
              <a:rPr lang="en-US" sz="4800" dirty="0">
                <a:solidFill>
                  <a:srgbClr val="CDCDCD"/>
                </a:solidFill>
                <a:latin typeface="Lato" panose="020F0502020204030203" pitchFamily="34" charset="0"/>
                <a:cs typeface="Arial" panose="020B0604020202020204" pitchFamily="34" charset="0"/>
              </a:rPr>
              <a:t> </a:t>
            </a:r>
            <a:endParaRPr lang="en-US" sz="4800" dirty="0">
              <a:solidFill>
                <a:srgbClr val="CDCDCD"/>
              </a:solidFill>
              <a:latin typeface="Lato Black" panose="020F0A02020204030203" pitchFamily="34" charset="0"/>
              <a:cs typeface="Arial" panose="020B0604020202020204" pitchFamily="34" charset="0"/>
            </a:endParaRPr>
          </a:p>
        </p:txBody>
      </p:sp>
      <p:cxnSp>
        <p:nvCxnSpPr>
          <p:cNvPr id="14" name="Straight Arrow Connector 23">
            <a:extLst>
              <a:ext uri="{FF2B5EF4-FFF2-40B4-BE49-F238E27FC236}">
                <a16:creationId xmlns:a16="http://schemas.microsoft.com/office/drawing/2014/main" id="{43C62C69-F1A7-B376-B9DD-B396A780887D}"/>
              </a:ext>
            </a:extLst>
          </p:cNvPr>
          <p:cNvCxnSpPr>
            <a:cxnSpLocks/>
          </p:cNvCxnSpPr>
          <p:nvPr/>
        </p:nvCxnSpPr>
        <p:spPr>
          <a:xfrm flipH="1">
            <a:off x="23595929" y="29605635"/>
            <a:ext cx="1297464" cy="0"/>
          </a:xfrm>
          <a:prstGeom prst="straightConnector1">
            <a:avLst/>
          </a:prstGeom>
          <a:ln w="66675">
            <a:solidFill>
              <a:schemeClr val="bg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Obrázek 14">
            <a:extLst>
              <a:ext uri="{FF2B5EF4-FFF2-40B4-BE49-F238E27FC236}">
                <a16:creationId xmlns:a16="http://schemas.microsoft.com/office/drawing/2014/main" id="{EEA5AD0D-F097-4F42-84F5-86FFA5D7D35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12348" y="15279606"/>
            <a:ext cx="5722624" cy="3942888"/>
          </a:xfrm>
          <a:prstGeom prst="rect">
            <a:avLst/>
          </a:prstGeom>
          <a:ln w="25400">
            <a:solidFill>
              <a:srgbClr val="041E3E"/>
            </a:solidFill>
          </a:ln>
        </p:spPr>
      </p:pic>
      <p:pic>
        <p:nvPicPr>
          <p:cNvPr id="18" name="Obrázek 17">
            <a:extLst>
              <a:ext uri="{FF2B5EF4-FFF2-40B4-BE49-F238E27FC236}">
                <a16:creationId xmlns:a16="http://schemas.microsoft.com/office/drawing/2014/main" id="{A745979E-E384-B7A9-8CD3-4D73F1840C5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614626" y="15279605"/>
            <a:ext cx="5770677" cy="3942888"/>
          </a:xfrm>
          <a:prstGeom prst="rect">
            <a:avLst/>
          </a:prstGeom>
          <a:ln w="25400">
            <a:solidFill>
              <a:srgbClr val="041E3E"/>
            </a:solidFill>
          </a:ln>
        </p:spPr>
      </p:pic>
      <p:sp>
        <p:nvSpPr>
          <p:cNvPr id="22" name="TextovéPole 21">
            <a:extLst>
              <a:ext uri="{FF2B5EF4-FFF2-40B4-BE49-F238E27FC236}">
                <a16:creationId xmlns:a16="http://schemas.microsoft.com/office/drawing/2014/main" id="{A6724C17-0A4D-CF06-86CF-B4019EDFBFFC}"/>
              </a:ext>
            </a:extLst>
          </p:cNvPr>
          <p:cNvSpPr txBox="1"/>
          <p:nvPr/>
        </p:nvSpPr>
        <p:spPr>
          <a:xfrm>
            <a:off x="412348" y="19319468"/>
            <a:ext cx="57226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b="0" i="0" u="none" strike="noStrike" baseline="0" dirty="0">
                <a:latin typeface="Lato" panose="020F0502020204030203" pitchFamily="34" charset="0"/>
                <a:cs typeface="Lato" panose="020F0502020204030203" pitchFamily="34" charset="0"/>
              </a:rPr>
              <a:t>Figure 1: Mobility in Switzerland: </a:t>
            </a:r>
            <a:r>
              <a:rPr lang="en-US" sz="1800" b="0" i="0" u="none" strike="noStrike" baseline="0" dirty="0" err="1">
                <a:latin typeface="Lato" panose="020F0502020204030203" pitchFamily="34" charset="0"/>
                <a:cs typeface="Lato" panose="020F0502020204030203" pitchFamily="34" charset="0"/>
              </a:rPr>
              <a:t>Microcensus</a:t>
            </a:r>
            <a:r>
              <a:rPr lang="en-US" sz="1800" b="0" i="0" u="none" strike="noStrike" baseline="0" dirty="0">
                <a:latin typeface="Lato" panose="020F0502020204030203" pitchFamily="34" charset="0"/>
                <a:cs typeface="Lato" panose="020F0502020204030203" pitchFamily="34" charset="0"/>
              </a:rPr>
              <a:t> on</a:t>
            </a:r>
          </a:p>
          <a:p>
            <a:pPr algn="l"/>
            <a:r>
              <a:rPr lang="en-US" sz="1800" b="0" i="0" u="none" strike="noStrike" baseline="0" dirty="0">
                <a:latin typeface="Lato" panose="020F0502020204030203" pitchFamily="34" charset="0"/>
                <a:cs typeface="Lato" panose="020F0502020204030203" pitchFamily="34" charset="0"/>
              </a:rPr>
              <a:t>transport </a:t>
            </a:r>
            <a:r>
              <a:rPr lang="en-US" sz="1800" b="0" i="0" u="none" strike="noStrike" baseline="0" dirty="0" err="1">
                <a:latin typeface="Lato" panose="020F0502020204030203" pitchFamily="34" charset="0"/>
                <a:cs typeface="Lato" panose="020F0502020204030203" pitchFamily="34" charset="0"/>
              </a:rPr>
              <a:t>behaviour</a:t>
            </a:r>
            <a:r>
              <a:rPr lang="en-US" sz="1800" b="0" i="0" u="none" strike="noStrike" baseline="0" dirty="0">
                <a:latin typeface="Lato" panose="020F0502020204030203" pitchFamily="34" charset="0"/>
                <a:cs typeface="Lato" panose="020F0502020204030203" pitchFamily="34" charset="0"/>
              </a:rPr>
              <a:t> 2005. </a:t>
            </a:r>
            <a:endParaRPr lang="cs-CZ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4" name="TextovéPole 23">
            <a:extLst>
              <a:ext uri="{FF2B5EF4-FFF2-40B4-BE49-F238E27FC236}">
                <a16:creationId xmlns:a16="http://schemas.microsoft.com/office/drawing/2014/main" id="{30ED3212-E767-6C73-9A0A-080DB3A98581}"/>
              </a:ext>
            </a:extLst>
          </p:cNvPr>
          <p:cNvSpPr txBox="1"/>
          <p:nvPr/>
        </p:nvSpPr>
        <p:spPr>
          <a:xfrm>
            <a:off x="6536353" y="19257535"/>
            <a:ext cx="57226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b="0" i="0" u="none" strike="noStrike" baseline="0" dirty="0">
                <a:latin typeface="Lato" panose="020F0502020204030203" pitchFamily="34" charset="0"/>
                <a:cs typeface="Lato" panose="020F0502020204030203" pitchFamily="34" charset="0"/>
              </a:rPr>
              <a:t>Figure 2: Swisscom’s mobility insight platform with</a:t>
            </a:r>
          </a:p>
          <a:p>
            <a:pPr algn="l"/>
            <a:r>
              <a:rPr lang="en-US" sz="1800" b="0" i="0" u="none" strike="noStrike" baseline="0" dirty="0">
                <a:latin typeface="Lato" panose="020F0502020204030203" pitchFamily="34" charset="0"/>
                <a:cs typeface="Lato" panose="020F0502020204030203" pitchFamily="34" charset="0"/>
              </a:rPr>
              <a:t>movement statistics</a:t>
            </a:r>
            <a:r>
              <a:rPr lang="cs-CZ" sz="1800" b="0" i="0" u="none" strike="noStrike" baseline="0" dirty="0">
                <a:latin typeface="Lato" panose="020F0502020204030203" pitchFamily="34" charset="0"/>
                <a:cs typeface="Lato" panose="020F0502020204030203" pitchFamily="34" charset="0"/>
              </a:rPr>
              <a:t>.</a:t>
            </a:r>
            <a:endParaRPr lang="cs-CZ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25" name="Obrázek 24">
            <a:extLst>
              <a:ext uri="{FF2B5EF4-FFF2-40B4-BE49-F238E27FC236}">
                <a16:creationId xmlns:a16="http://schemas.microsoft.com/office/drawing/2014/main" id="{74B79A6C-F8E4-7EFC-F62F-2463BA0EBA33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r="32717"/>
          <a:stretch/>
        </p:blipFill>
        <p:spPr>
          <a:xfrm>
            <a:off x="395704" y="21242206"/>
            <a:ext cx="5842970" cy="3942888"/>
          </a:xfrm>
          <a:prstGeom prst="rect">
            <a:avLst/>
          </a:prstGeom>
          <a:ln w="25400">
            <a:solidFill>
              <a:srgbClr val="041E3E"/>
            </a:solidFill>
          </a:ln>
        </p:spPr>
      </p:pic>
      <p:pic>
        <p:nvPicPr>
          <p:cNvPr id="26" name="Obrázek 25">
            <a:extLst>
              <a:ext uri="{FF2B5EF4-FFF2-40B4-BE49-F238E27FC236}">
                <a16:creationId xmlns:a16="http://schemas.microsoft.com/office/drawing/2014/main" id="{F220E7DB-01CC-6C35-A053-2D78E21A4F72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l="19290"/>
          <a:stretch/>
        </p:blipFill>
        <p:spPr>
          <a:xfrm>
            <a:off x="6604848" y="21242206"/>
            <a:ext cx="5988275" cy="3942888"/>
          </a:xfrm>
          <a:prstGeom prst="rect">
            <a:avLst/>
          </a:prstGeom>
          <a:ln w="25400">
            <a:solidFill>
              <a:srgbClr val="041E3E"/>
            </a:solidFill>
          </a:ln>
        </p:spPr>
      </p:pic>
      <p:sp>
        <p:nvSpPr>
          <p:cNvPr id="28" name="TextovéPole 27">
            <a:extLst>
              <a:ext uri="{FF2B5EF4-FFF2-40B4-BE49-F238E27FC236}">
                <a16:creationId xmlns:a16="http://schemas.microsoft.com/office/drawing/2014/main" id="{0119BA42-0968-D964-831C-3A134B84C9A1}"/>
              </a:ext>
            </a:extLst>
          </p:cNvPr>
          <p:cNvSpPr txBox="1"/>
          <p:nvPr/>
        </p:nvSpPr>
        <p:spPr>
          <a:xfrm>
            <a:off x="364702" y="25241450"/>
            <a:ext cx="57702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b="0" i="0" u="none" strike="noStrike" baseline="0" dirty="0">
                <a:latin typeface="Lato" panose="020F0502020204030203" pitchFamily="34" charset="0"/>
                <a:cs typeface="Lato" panose="020F0502020204030203" pitchFamily="34" charset="0"/>
              </a:rPr>
              <a:t>Figure 3: MEIRU Population Health and Surveillance data.</a:t>
            </a:r>
            <a:endParaRPr lang="cs-CZ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0" name="TextovéPole 29">
            <a:extLst>
              <a:ext uri="{FF2B5EF4-FFF2-40B4-BE49-F238E27FC236}">
                <a16:creationId xmlns:a16="http://schemas.microsoft.com/office/drawing/2014/main" id="{B0A844CF-7643-FC2F-A149-78AAB9CD9E6D}"/>
              </a:ext>
            </a:extLst>
          </p:cNvPr>
          <p:cNvSpPr txBox="1"/>
          <p:nvPr/>
        </p:nvSpPr>
        <p:spPr>
          <a:xfrm>
            <a:off x="6604848" y="25241450"/>
            <a:ext cx="48520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b="0" i="0" u="none" strike="noStrike" baseline="0" dirty="0">
                <a:latin typeface="Lato" panose="020F0502020204030203" pitchFamily="34" charset="0"/>
                <a:cs typeface="Lato" panose="020F0502020204030203" pitchFamily="34" charset="0"/>
              </a:rPr>
              <a:t>Figure 4: Open health management system / Malawi.</a:t>
            </a:r>
            <a:endParaRPr lang="cs-CZ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85875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10691</TotalTime>
  <Words>385</Words>
  <Application>Microsoft Office PowerPoint</Application>
  <PresentationFormat>Vlastní</PresentationFormat>
  <Paragraphs>73</Paragraphs>
  <Slides>1</Slides>
  <Notes>1</Notes>
  <HiddenSlides>0</HiddenSlides>
  <MMClips>0</MMClips>
  <ScaleCrop>false</ScaleCrop>
  <HeadingPairs>
    <vt:vector size="6" baseType="variant">
      <vt:variant>
        <vt:lpstr>Použitá písma</vt:lpstr>
      </vt:variant>
      <vt:variant>
        <vt:i4>6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1</vt:i4>
      </vt:variant>
    </vt:vector>
  </HeadingPairs>
  <TitlesOfParts>
    <vt:vector size="8" baseType="lpstr">
      <vt:lpstr>Calibri Light</vt:lpstr>
      <vt:lpstr>Arial</vt:lpstr>
      <vt:lpstr>Calibri</vt:lpstr>
      <vt:lpstr>Lato Black</vt:lpstr>
      <vt:lpstr>Lato</vt:lpstr>
      <vt:lpstr>Wingdings</vt:lpstr>
      <vt:lpstr>Office Theme</vt:lpstr>
      <vt:lpstr>Main finding goes here, translated into plain English. Emphasize the important words.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2024_05 Poster_Novák</dc:title>
  <dc:creator>Morrison, Mike</dc:creator>
  <cp:lastModifiedBy>Jiří Novák</cp:lastModifiedBy>
  <cp:revision>133</cp:revision>
  <dcterms:created xsi:type="dcterms:W3CDTF">2019-07-02T13:39:34Z</dcterms:created>
  <dcterms:modified xsi:type="dcterms:W3CDTF">2024-05-08T00:34:28Z</dcterms:modified>
</cp:coreProperties>
</file>